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69" r:id="rId4"/>
    <p:sldId id="270" r:id="rId5"/>
    <p:sldId id="271" r:id="rId6"/>
    <p:sldId id="276" r:id="rId7"/>
    <p:sldId id="272" r:id="rId8"/>
    <p:sldId id="275" r:id="rId9"/>
    <p:sldId id="258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7" r:id="rId19"/>
  </p:sldIdLst>
  <p:sldSz cx="12192000" cy="6858000"/>
  <p:notesSz cx="6797675" cy="987266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  <a:srgbClr val="0025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87" d="100"/>
          <a:sy n="87" d="100"/>
        </p:scale>
        <p:origin x="-354" y="-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626798-4415-4CDD-A0D2-076D31C1010C}" type="doc">
      <dgm:prSet loTypeId="urn:microsoft.com/office/officeart/2005/8/layout/default" loCatId="list" qsTypeId="urn:microsoft.com/office/officeart/2005/8/quickstyle/simple5" qsCatId="simple" csTypeId="urn:microsoft.com/office/officeart/2005/8/colors/accent5_3" csCatId="accent5" phldr="1"/>
      <dgm:spPr/>
      <dgm:t>
        <a:bodyPr/>
        <a:lstStyle/>
        <a:p>
          <a:endParaRPr lang="es-ES"/>
        </a:p>
      </dgm:t>
    </dgm:pt>
    <dgm:pt modelId="{2BEB1364-9D91-4CE2-8867-E916C3A2356C}">
      <dgm:prSet phldrT="[Texto]" custT="1"/>
      <dgm:spPr/>
      <dgm:t>
        <a:bodyPr anchor="t"/>
        <a:lstStyle/>
        <a:p>
          <a:r>
            <a:rPr lang="es-ES" sz="1400" b="1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Gastos adicionales</a:t>
          </a:r>
        </a:p>
        <a:p>
          <a:r>
            <a:rPr lang="es-ES" sz="120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gastos adicionales en los que el Asegurado pueda incurrir tales como horas extraordinarias o por trabajos nocturnos o en días de fiesta y por transportes urgentes</a:t>
          </a:r>
          <a:r>
            <a:rPr lang="es-ES" sz="1200" smtClean="0">
              <a:latin typeface="Helvetica Neue" pitchFamily="50" charset="0"/>
            </a:rPr>
            <a:t>.</a:t>
          </a:r>
          <a:endParaRPr lang="es-ES" sz="1200" dirty="0"/>
        </a:p>
      </dgm:t>
    </dgm:pt>
    <dgm:pt modelId="{CA96E43A-1A41-4D02-82DA-550CC586F0AD}" type="parTrans" cxnId="{87B0DC4B-3498-4B7C-B1F0-089E9A934E66}">
      <dgm:prSet/>
      <dgm:spPr/>
      <dgm:t>
        <a:bodyPr/>
        <a:lstStyle/>
        <a:p>
          <a:endParaRPr lang="es-ES"/>
        </a:p>
      </dgm:t>
    </dgm:pt>
    <dgm:pt modelId="{D6A0A9A0-D267-4727-A62F-0FB17B21C444}" type="sibTrans" cxnId="{87B0DC4B-3498-4B7C-B1F0-089E9A934E66}">
      <dgm:prSet/>
      <dgm:spPr/>
      <dgm:t>
        <a:bodyPr/>
        <a:lstStyle/>
        <a:p>
          <a:endParaRPr lang="es-ES"/>
        </a:p>
      </dgm:t>
    </dgm:pt>
    <dgm:pt modelId="{2297AE57-ABA7-43BD-924A-FA62AB4734F6}">
      <dgm:prSet phldrT="[Texto]" custT="1"/>
      <dgm:spPr/>
      <dgm:t>
        <a:bodyPr anchor="t"/>
        <a:lstStyle/>
        <a:p>
          <a:r>
            <a:rPr lang="es-ES" sz="1400" b="1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Gastos de retirada</a:t>
          </a:r>
        </a:p>
        <a:p>
          <a:r>
            <a:rPr lang="es-ES" sz="120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gastos de desescombro, de recuperación, de liberación o de retirada de la máquina siniestrada.</a:t>
          </a:r>
          <a:endParaRPr lang="es-ES" sz="1200" dirty="0"/>
        </a:p>
      </dgm:t>
    </dgm:pt>
    <dgm:pt modelId="{6017633C-9F0F-4EAB-942E-46175C3CEC96}" type="parTrans" cxnId="{5916F436-181D-48FE-8155-0E5F90355E3F}">
      <dgm:prSet/>
      <dgm:spPr/>
      <dgm:t>
        <a:bodyPr/>
        <a:lstStyle/>
        <a:p>
          <a:endParaRPr lang="es-ES"/>
        </a:p>
      </dgm:t>
    </dgm:pt>
    <dgm:pt modelId="{0F7EEFED-5C71-4BE3-BD63-533FE87C521F}" type="sibTrans" cxnId="{5916F436-181D-48FE-8155-0E5F90355E3F}">
      <dgm:prSet/>
      <dgm:spPr/>
      <dgm:t>
        <a:bodyPr/>
        <a:lstStyle/>
        <a:p>
          <a:endParaRPr lang="es-ES"/>
        </a:p>
      </dgm:t>
    </dgm:pt>
    <dgm:pt modelId="{A921F97D-5887-43C2-B2B3-DF7A2F938EF4}">
      <dgm:prSet phldrT="[Texto]" custT="1"/>
      <dgm:spPr/>
      <dgm:t>
        <a:bodyPr/>
        <a:lstStyle/>
        <a:p>
          <a:r>
            <a:rPr lang="es-ES" sz="1400" b="1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Alquiler de maquinaria de sustitución</a:t>
          </a:r>
        </a:p>
        <a:p>
          <a:r>
            <a:rPr lang="es-ES" sz="12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Se indemniza el pago diario que permita alquilar una máquina de función y rendimiento idénticos para paliar la inmovilización de la máquina asegurada.</a:t>
          </a:r>
          <a:endParaRPr lang="es-ES" sz="1200" dirty="0"/>
        </a:p>
      </dgm:t>
    </dgm:pt>
    <dgm:pt modelId="{308EFF67-513A-463B-BF33-84F8B09F12F4}" type="parTrans" cxnId="{21F857A6-B64D-4E99-BC5E-B4B8E8FCCB63}">
      <dgm:prSet/>
      <dgm:spPr/>
      <dgm:t>
        <a:bodyPr/>
        <a:lstStyle/>
        <a:p>
          <a:endParaRPr lang="es-ES"/>
        </a:p>
      </dgm:t>
    </dgm:pt>
    <dgm:pt modelId="{52DCC0E4-6AE8-4FFF-AB19-5C6466F35913}" type="sibTrans" cxnId="{21F857A6-B64D-4E99-BC5E-B4B8E8FCCB63}">
      <dgm:prSet/>
      <dgm:spPr/>
      <dgm:t>
        <a:bodyPr/>
        <a:lstStyle/>
        <a:p>
          <a:endParaRPr lang="es-ES"/>
        </a:p>
      </dgm:t>
    </dgm:pt>
    <dgm:pt modelId="{46F8A52F-6F18-4EC0-B132-83B4C811C970}">
      <dgm:prSet phldrT="[Texto]" custT="1"/>
      <dgm:spPr/>
      <dgm:t>
        <a:bodyPr/>
        <a:lstStyle/>
        <a:p>
          <a:r>
            <a:rPr lang="es-ES" sz="1400" b="1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Pérdidas económicas resultantes de un contrato de leasing</a:t>
          </a:r>
        </a:p>
        <a:p>
          <a:r>
            <a:rPr lang="es-ES" sz="12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queda cubierto el pago de la indemnización de rescisión anticipada contractual previsto en el contrato con el arrendador.</a:t>
          </a:r>
          <a:endParaRPr lang="es-ES" sz="1200" dirty="0"/>
        </a:p>
      </dgm:t>
    </dgm:pt>
    <dgm:pt modelId="{1E5C9828-1E59-42F1-A2F4-C4B14ADC06A4}" type="parTrans" cxnId="{86702AF0-256F-45F5-BA84-4853E3FA8172}">
      <dgm:prSet/>
      <dgm:spPr/>
      <dgm:t>
        <a:bodyPr/>
        <a:lstStyle/>
        <a:p>
          <a:endParaRPr lang="es-ES"/>
        </a:p>
      </dgm:t>
    </dgm:pt>
    <dgm:pt modelId="{2C2C5FDF-D158-44FF-B892-8D1CF70BBB30}" type="sibTrans" cxnId="{86702AF0-256F-45F5-BA84-4853E3FA8172}">
      <dgm:prSet/>
      <dgm:spPr/>
      <dgm:t>
        <a:bodyPr/>
        <a:lstStyle/>
        <a:p>
          <a:endParaRPr lang="es-ES"/>
        </a:p>
      </dgm:t>
    </dgm:pt>
    <dgm:pt modelId="{CECD7022-2C62-4205-A045-801B5B15401A}">
      <dgm:prSet phldrT="[Texto]" custT="1"/>
      <dgm:spPr/>
      <dgm:t>
        <a:bodyPr/>
        <a:lstStyle/>
        <a:p>
          <a:r>
            <a:rPr lang="es-ES" sz="1400" b="1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Revalorización</a:t>
          </a:r>
        </a:p>
        <a:p>
          <a:r>
            <a:rPr lang="es-ES" sz="12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el valor asegurado de la máquina así como las franquicias de las garantías básicas iniciales se revalorizarán anualmente en        un 5 %. </a:t>
          </a:r>
          <a:endParaRPr lang="es-ES" sz="1200" dirty="0"/>
        </a:p>
      </dgm:t>
    </dgm:pt>
    <dgm:pt modelId="{7C763F1A-0A8C-4707-8B20-147035069B70}" type="parTrans" cxnId="{F93F5C0F-6086-4946-B08C-280059A66985}">
      <dgm:prSet/>
      <dgm:spPr/>
      <dgm:t>
        <a:bodyPr/>
        <a:lstStyle/>
        <a:p>
          <a:endParaRPr lang="es-ES"/>
        </a:p>
      </dgm:t>
    </dgm:pt>
    <dgm:pt modelId="{0B391CCB-19B2-4E31-A98B-EE6DDDB193FC}" type="sibTrans" cxnId="{F93F5C0F-6086-4946-B08C-280059A66985}">
      <dgm:prSet/>
      <dgm:spPr/>
      <dgm:t>
        <a:bodyPr/>
        <a:lstStyle/>
        <a:p>
          <a:endParaRPr lang="es-ES"/>
        </a:p>
      </dgm:t>
    </dgm:pt>
    <dgm:pt modelId="{CA2CE471-CAEB-466E-AFC5-97EEA01B85E2}" type="pres">
      <dgm:prSet presAssocID="{EA626798-4415-4CDD-A0D2-076D31C1010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6D23F4A-94A5-447B-BA86-22126BE3F52B}" type="pres">
      <dgm:prSet presAssocID="{2BEB1364-9D91-4CE2-8867-E916C3A2356C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C59EF6A-0F41-4A7E-8735-28E611E28420}" type="pres">
      <dgm:prSet presAssocID="{D6A0A9A0-D267-4727-A62F-0FB17B21C444}" presName="sibTrans" presStyleCnt="0"/>
      <dgm:spPr/>
      <dgm:t>
        <a:bodyPr/>
        <a:lstStyle/>
        <a:p>
          <a:endParaRPr lang="es-ES"/>
        </a:p>
      </dgm:t>
    </dgm:pt>
    <dgm:pt modelId="{399E10E9-288D-4056-969E-11F7D3680091}" type="pres">
      <dgm:prSet presAssocID="{2297AE57-ABA7-43BD-924A-FA62AB4734F6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3D6EF77-9796-4274-A38C-A5F241AEE456}" type="pres">
      <dgm:prSet presAssocID="{0F7EEFED-5C71-4BE3-BD63-533FE87C521F}" presName="sibTrans" presStyleCnt="0"/>
      <dgm:spPr/>
      <dgm:t>
        <a:bodyPr/>
        <a:lstStyle/>
        <a:p>
          <a:endParaRPr lang="es-ES"/>
        </a:p>
      </dgm:t>
    </dgm:pt>
    <dgm:pt modelId="{DB7CBD7C-F176-4796-A7B6-BDF4373841A7}" type="pres">
      <dgm:prSet presAssocID="{A921F97D-5887-43C2-B2B3-DF7A2F938EF4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8C11B16-3898-4F48-8526-4768EAB6BC2A}" type="pres">
      <dgm:prSet presAssocID="{52DCC0E4-6AE8-4FFF-AB19-5C6466F35913}" presName="sibTrans" presStyleCnt="0"/>
      <dgm:spPr/>
      <dgm:t>
        <a:bodyPr/>
        <a:lstStyle/>
        <a:p>
          <a:endParaRPr lang="es-ES"/>
        </a:p>
      </dgm:t>
    </dgm:pt>
    <dgm:pt modelId="{D4BAA024-A22F-464A-A194-BCB4598322B0}" type="pres">
      <dgm:prSet presAssocID="{46F8A52F-6F18-4EC0-B132-83B4C811C97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F4915DA-A7C9-4F66-877C-68C20EFFAEFB}" type="pres">
      <dgm:prSet presAssocID="{2C2C5FDF-D158-44FF-B892-8D1CF70BBB30}" presName="sibTrans" presStyleCnt="0"/>
      <dgm:spPr/>
      <dgm:t>
        <a:bodyPr/>
        <a:lstStyle/>
        <a:p>
          <a:endParaRPr lang="es-ES"/>
        </a:p>
      </dgm:t>
    </dgm:pt>
    <dgm:pt modelId="{76215FE7-2DEC-4D24-B7DF-15BC44616967}" type="pres">
      <dgm:prSet presAssocID="{CECD7022-2C62-4205-A045-801B5B15401A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6702AF0-256F-45F5-BA84-4853E3FA8172}" srcId="{EA626798-4415-4CDD-A0D2-076D31C1010C}" destId="{46F8A52F-6F18-4EC0-B132-83B4C811C970}" srcOrd="3" destOrd="0" parTransId="{1E5C9828-1E59-42F1-A2F4-C4B14ADC06A4}" sibTransId="{2C2C5FDF-D158-44FF-B892-8D1CF70BBB30}"/>
    <dgm:cxn modelId="{42A4CAC3-2E29-4BE8-8DB7-E38DD5F959BB}" type="presOf" srcId="{46F8A52F-6F18-4EC0-B132-83B4C811C970}" destId="{D4BAA024-A22F-464A-A194-BCB4598322B0}" srcOrd="0" destOrd="0" presId="urn:microsoft.com/office/officeart/2005/8/layout/default"/>
    <dgm:cxn modelId="{EB91B7FD-C58B-4521-95B5-8859D236FCCA}" type="presOf" srcId="{2297AE57-ABA7-43BD-924A-FA62AB4734F6}" destId="{399E10E9-288D-4056-969E-11F7D3680091}" srcOrd="0" destOrd="0" presId="urn:microsoft.com/office/officeart/2005/8/layout/default"/>
    <dgm:cxn modelId="{B2D4395F-D9DA-4D57-AF5C-445ECA088DC4}" type="presOf" srcId="{A921F97D-5887-43C2-B2B3-DF7A2F938EF4}" destId="{DB7CBD7C-F176-4796-A7B6-BDF4373841A7}" srcOrd="0" destOrd="0" presId="urn:microsoft.com/office/officeart/2005/8/layout/default"/>
    <dgm:cxn modelId="{C505B2F8-23C0-4059-AC14-967B53B03AFA}" type="presOf" srcId="{2BEB1364-9D91-4CE2-8867-E916C3A2356C}" destId="{76D23F4A-94A5-447B-BA86-22126BE3F52B}" srcOrd="0" destOrd="0" presId="urn:microsoft.com/office/officeart/2005/8/layout/default"/>
    <dgm:cxn modelId="{5916F436-181D-48FE-8155-0E5F90355E3F}" srcId="{EA626798-4415-4CDD-A0D2-076D31C1010C}" destId="{2297AE57-ABA7-43BD-924A-FA62AB4734F6}" srcOrd="1" destOrd="0" parTransId="{6017633C-9F0F-4EAB-942E-46175C3CEC96}" sibTransId="{0F7EEFED-5C71-4BE3-BD63-533FE87C521F}"/>
    <dgm:cxn modelId="{C0BFB5A8-0FA8-4F31-88DA-1AB058188171}" type="presOf" srcId="{EA626798-4415-4CDD-A0D2-076D31C1010C}" destId="{CA2CE471-CAEB-466E-AFC5-97EEA01B85E2}" srcOrd="0" destOrd="0" presId="urn:microsoft.com/office/officeart/2005/8/layout/default"/>
    <dgm:cxn modelId="{81966537-2A13-4E8F-9BCF-2E934585D273}" type="presOf" srcId="{CECD7022-2C62-4205-A045-801B5B15401A}" destId="{76215FE7-2DEC-4D24-B7DF-15BC44616967}" srcOrd="0" destOrd="0" presId="urn:microsoft.com/office/officeart/2005/8/layout/default"/>
    <dgm:cxn modelId="{F93F5C0F-6086-4946-B08C-280059A66985}" srcId="{EA626798-4415-4CDD-A0D2-076D31C1010C}" destId="{CECD7022-2C62-4205-A045-801B5B15401A}" srcOrd="4" destOrd="0" parTransId="{7C763F1A-0A8C-4707-8B20-147035069B70}" sibTransId="{0B391CCB-19B2-4E31-A98B-EE6DDDB193FC}"/>
    <dgm:cxn modelId="{21F857A6-B64D-4E99-BC5E-B4B8E8FCCB63}" srcId="{EA626798-4415-4CDD-A0D2-076D31C1010C}" destId="{A921F97D-5887-43C2-B2B3-DF7A2F938EF4}" srcOrd="2" destOrd="0" parTransId="{308EFF67-513A-463B-BF33-84F8B09F12F4}" sibTransId="{52DCC0E4-6AE8-4FFF-AB19-5C6466F35913}"/>
    <dgm:cxn modelId="{87B0DC4B-3498-4B7C-B1F0-089E9A934E66}" srcId="{EA626798-4415-4CDD-A0D2-076D31C1010C}" destId="{2BEB1364-9D91-4CE2-8867-E916C3A2356C}" srcOrd="0" destOrd="0" parTransId="{CA96E43A-1A41-4D02-82DA-550CC586F0AD}" sibTransId="{D6A0A9A0-D267-4727-A62F-0FB17B21C444}"/>
    <dgm:cxn modelId="{CBD8F0CB-9901-4665-BD54-2B70E4302FC8}" type="presParOf" srcId="{CA2CE471-CAEB-466E-AFC5-97EEA01B85E2}" destId="{76D23F4A-94A5-447B-BA86-22126BE3F52B}" srcOrd="0" destOrd="0" presId="urn:microsoft.com/office/officeart/2005/8/layout/default"/>
    <dgm:cxn modelId="{C23CCE08-E26B-499C-AF85-EEF0613F6DF3}" type="presParOf" srcId="{CA2CE471-CAEB-466E-AFC5-97EEA01B85E2}" destId="{7C59EF6A-0F41-4A7E-8735-28E611E28420}" srcOrd="1" destOrd="0" presId="urn:microsoft.com/office/officeart/2005/8/layout/default"/>
    <dgm:cxn modelId="{3A9AD663-FB51-452D-B291-B9BBEBD8A954}" type="presParOf" srcId="{CA2CE471-CAEB-466E-AFC5-97EEA01B85E2}" destId="{399E10E9-288D-4056-969E-11F7D3680091}" srcOrd="2" destOrd="0" presId="urn:microsoft.com/office/officeart/2005/8/layout/default"/>
    <dgm:cxn modelId="{9837E056-3A5E-49AB-B347-642F87E3684C}" type="presParOf" srcId="{CA2CE471-CAEB-466E-AFC5-97EEA01B85E2}" destId="{C3D6EF77-9796-4274-A38C-A5F241AEE456}" srcOrd="3" destOrd="0" presId="urn:microsoft.com/office/officeart/2005/8/layout/default"/>
    <dgm:cxn modelId="{E9553424-C801-44C7-BBB8-154FE8207200}" type="presParOf" srcId="{CA2CE471-CAEB-466E-AFC5-97EEA01B85E2}" destId="{DB7CBD7C-F176-4796-A7B6-BDF4373841A7}" srcOrd="4" destOrd="0" presId="urn:microsoft.com/office/officeart/2005/8/layout/default"/>
    <dgm:cxn modelId="{25FC9337-E24A-4FC6-AA87-32C66C1F6AA7}" type="presParOf" srcId="{CA2CE471-CAEB-466E-AFC5-97EEA01B85E2}" destId="{78C11B16-3898-4F48-8526-4768EAB6BC2A}" srcOrd="5" destOrd="0" presId="urn:microsoft.com/office/officeart/2005/8/layout/default"/>
    <dgm:cxn modelId="{018318F0-1F0D-4B1D-9F44-E2E1727691F6}" type="presParOf" srcId="{CA2CE471-CAEB-466E-AFC5-97EEA01B85E2}" destId="{D4BAA024-A22F-464A-A194-BCB4598322B0}" srcOrd="6" destOrd="0" presId="urn:microsoft.com/office/officeart/2005/8/layout/default"/>
    <dgm:cxn modelId="{4FDE42AF-7BB0-44AD-914C-C41F610D8B5F}" type="presParOf" srcId="{CA2CE471-CAEB-466E-AFC5-97EEA01B85E2}" destId="{CF4915DA-A7C9-4F66-877C-68C20EFFAEFB}" srcOrd="7" destOrd="0" presId="urn:microsoft.com/office/officeart/2005/8/layout/default"/>
    <dgm:cxn modelId="{0E0C8D0D-B0B4-4FB2-9EAD-B0A3FDF144CA}" type="presParOf" srcId="{CA2CE471-CAEB-466E-AFC5-97EEA01B85E2}" destId="{76215FE7-2DEC-4D24-B7DF-15BC44616967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CBA4BB-C84A-4B7A-9449-D36FAFA33BAA}" type="doc">
      <dgm:prSet loTypeId="urn:microsoft.com/office/officeart/2008/layout/VerticalCircleList" loCatId="list" qsTypeId="urn:microsoft.com/office/officeart/2005/8/quickstyle/simple2" qsCatId="simple" csTypeId="urn:microsoft.com/office/officeart/2005/8/colors/accent1_5" csCatId="accent1" phldr="1"/>
      <dgm:spPr/>
      <dgm:t>
        <a:bodyPr/>
        <a:lstStyle/>
        <a:p>
          <a:endParaRPr lang="es-ES"/>
        </a:p>
      </dgm:t>
    </dgm:pt>
    <dgm:pt modelId="{73318F6A-FBD0-4C70-8562-C3BD4B75D7F1}">
      <dgm:prSet phldrT="[Texto]" custT="1"/>
      <dgm:spPr/>
      <dgm:t>
        <a:bodyPr/>
        <a:lstStyle/>
        <a:p>
          <a:r>
            <a:rPr lang="es-ES" sz="1400" b="1" dirty="0" smtClean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Honorarios</a:t>
          </a:r>
          <a:r>
            <a:rPr lang="es-ES" sz="1400" dirty="0" smtClean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es-ES" sz="1400" b="1" dirty="0" smtClean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profesionales</a:t>
          </a:r>
          <a:endParaRPr lang="es-ES" sz="1400" b="1" dirty="0">
            <a:solidFill>
              <a:schemeClr val="tx1">
                <a:lumMod val="50000"/>
                <a:lumOff val="50000"/>
              </a:schemeClr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5D75AAFB-7151-427C-AF6F-C3C07EA534CA}" type="parTrans" cxnId="{871A12BB-99A2-4DFD-8225-3B8FCABFB402}">
      <dgm:prSet/>
      <dgm:spPr/>
      <dgm:t>
        <a:bodyPr/>
        <a:lstStyle/>
        <a:p>
          <a:endParaRPr lang="es-E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5FC3531E-A083-492E-BC23-7C2DE80565A3}" type="sibTrans" cxnId="{871A12BB-99A2-4DFD-8225-3B8FCABFB402}">
      <dgm:prSet/>
      <dgm:spPr/>
      <dgm:t>
        <a:bodyPr/>
        <a:lstStyle/>
        <a:p>
          <a:endParaRPr lang="es-E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435DCD7C-1D53-42AE-9FC7-CC4264219F8C}">
      <dgm:prSet phldrT="[Texto]" custT="1"/>
      <dgm:spPr/>
      <dgm:t>
        <a:bodyPr/>
        <a:lstStyle/>
        <a:p>
          <a:r>
            <a:rPr lang="es-ES" sz="1400" b="1" dirty="0" smtClean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Equipos de construcción (primer riesgo)</a:t>
          </a:r>
          <a:endParaRPr lang="es-ES" sz="1400" b="1" dirty="0">
            <a:solidFill>
              <a:schemeClr val="tx1">
                <a:lumMod val="50000"/>
                <a:lumOff val="50000"/>
              </a:schemeClr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2C3ABCB7-56EA-411F-B2EB-70B8BFED33C4}" type="parTrans" cxnId="{0A7ABC50-882D-438C-8A66-D86868209289}">
      <dgm:prSet/>
      <dgm:spPr/>
      <dgm:t>
        <a:bodyPr/>
        <a:lstStyle/>
        <a:p>
          <a:endParaRPr lang="es-E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C46D9688-CA6A-46AE-9B82-E56DC85F4947}" type="sibTrans" cxnId="{0A7ABC50-882D-438C-8A66-D86868209289}">
      <dgm:prSet/>
      <dgm:spPr/>
      <dgm:t>
        <a:bodyPr/>
        <a:lstStyle/>
        <a:p>
          <a:endParaRPr lang="es-E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694FFB83-132B-41EF-B71E-86320F7AA6BF}">
      <dgm:prSet phldrT="[Texto]" custT="1"/>
      <dgm:spPr/>
      <dgm:t>
        <a:bodyPr/>
        <a:lstStyle/>
        <a:p>
          <a:r>
            <a:rPr lang="es-ES" sz="1400" b="1" dirty="0" smtClean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Terrorismo</a:t>
          </a:r>
          <a:endParaRPr lang="es-ES" sz="1400" b="1" dirty="0">
            <a:solidFill>
              <a:schemeClr val="tx1">
                <a:lumMod val="50000"/>
                <a:lumOff val="50000"/>
              </a:schemeClr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69FAF147-DA1A-445E-B6D7-3DF7E370A80C}" type="parTrans" cxnId="{7BF93BD4-F118-4EC8-A184-88153A00A7E2}">
      <dgm:prSet/>
      <dgm:spPr/>
      <dgm:t>
        <a:bodyPr/>
        <a:lstStyle/>
        <a:p>
          <a:endParaRPr lang="es-E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CF5AB30F-76EE-444C-B502-D611F9C01CA5}" type="sibTrans" cxnId="{7BF93BD4-F118-4EC8-A184-88153A00A7E2}">
      <dgm:prSet/>
      <dgm:spPr/>
      <dgm:t>
        <a:bodyPr/>
        <a:lstStyle/>
        <a:p>
          <a:endParaRPr lang="es-E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AE623B32-A56B-419A-9DB1-3778F81D7CC7}" type="pres">
      <dgm:prSet presAssocID="{6CCBA4BB-C84A-4B7A-9449-D36FAFA33BAA}" presName="Name0" presStyleCnt="0">
        <dgm:presLayoutVars>
          <dgm:dir/>
        </dgm:presLayoutVars>
      </dgm:prSet>
      <dgm:spPr/>
      <dgm:t>
        <a:bodyPr/>
        <a:lstStyle/>
        <a:p>
          <a:endParaRPr lang="es-ES"/>
        </a:p>
      </dgm:t>
    </dgm:pt>
    <dgm:pt modelId="{B3ECEFD6-0A6B-430E-ADDF-EEBE825E89AA}" type="pres">
      <dgm:prSet presAssocID="{73318F6A-FBD0-4C70-8562-C3BD4B75D7F1}" presName="noChildren" presStyleCnt="0"/>
      <dgm:spPr/>
      <dgm:t>
        <a:bodyPr/>
        <a:lstStyle/>
        <a:p>
          <a:endParaRPr lang="es-ES"/>
        </a:p>
      </dgm:t>
    </dgm:pt>
    <dgm:pt modelId="{C27BF595-861E-4357-AFF4-3C651265D280}" type="pres">
      <dgm:prSet presAssocID="{73318F6A-FBD0-4C70-8562-C3BD4B75D7F1}" presName="gap" presStyleCnt="0"/>
      <dgm:spPr/>
      <dgm:t>
        <a:bodyPr/>
        <a:lstStyle/>
        <a:p>
          <a:endParaRPr lang="es-ES"/>
        </a:p>
      </dgm:t>
    </dgm:pt>
    <dgm:pt modelId="{715D4512-3628-455C-A65D-CF71245A8089}" type="pres">
      <dgm:prSet presAssocID="{73318F6A-FBD0-4C70-8562-C3BD4B75D7F1}" presName="medCircle2" presStyleLbl="vennNode1" presStyleIdx="0" presStyleCnt="3" custScaleX="72018" custScaleY="72018"/>
      <dgm:spPr/>
      <dgm:t>
        <a:bodyPr/>
        <a:lstStyle/>
        <a:p>
          <a:endParaRPr lang="es-ES"/>
        </a:p>
      </dgm:t>
    </dgm:pt>
    <dgm:pt modelId="{56D672B3-D419-4287-AEB9-CC784168C937}" type="pres">
      <dgm:prSet presAssocID="{73318F6A-FBD0-4C70-8562-C3BD4B75D7F1}" presName="txLvlOnly1" presStyleLbl="revTx" presStyleIdx="0" presStyleCnt="3"/>
      <dgm:spPr/>
      <dgm:t>
        <a:bodyPr/>
        <a:lstStyle/>
        <a:p>
          <a:endParaRPr lang="es-ES"/>
        </a:p>
      </dgm:t>
    </dgm:pt>
    <dgm:pt modelId="{DA79DC75-3933-474A-82D4-08566CE61003}" type="pres">
      <dgm:prSet presAssocID="{435DCD7C-1D53-42AE-9FC7-CC4264219F8C}" presName="noChildren" presStyleCnt="0"/>
      <dgm:spPr/>
      <dgm:t>
        <a:bodyPr/>
        <a:lstStyle/>
        <a:p>
          <a:endParaRPr lang="es-ES"/>
        </a:p>
      </dgm:t>
    </dgm:pt>
    <dgm:pt modelId="{4E231CDA-7D26-40D8-8511-DB3499AAFD0C}" type="pres">
      <dgm:prSet presAssocID="{435DCD7C-1D53-42AE-9FC7-CC4264219F8C}" presName="gap" presStyleCnt="0"/>
      <dgm:spPr/>
      <dgm:t>
        <a:bodyPr/>
        <a:lstStyle/>
        <a:p>
          <a:endParaRPr lang="es-ES"/>
        </a:p>
      </dgm:t>
    </dgm:pt>
    <dgm:pt modelId="{6E86370B-1B3B-4BE3-AAC4-CB3859199874}" type="pres">
      <dgm:prSet presAssocID="{435DCD7C-1D53-42AE-9FC7-CC4264219F8C}" presName="medCircle2" presStyleLbl="vennNode1" presStyleIdx="1" presStyleCnt="3" custScaleX="72018" custScaleY="72018"/>
      <dgm:spPr/>
      <dgm:t>
        <a:bodyPr/>
        <a:lstStyle/>
        <a:p>
          <a:endParaRPr lang="es-ES"/>
        </a:p>
      </dgm:t>
    </dgm:pt>
    <dgm:pt modelId="{33779B6A-EAD1-4B9A-BFE2-01AFDCD8EC4A}" type="pres">
      <dgm:prSet presAssocID="{435DCD7C-1D53-42AE-9FC7-CC4264219F8C}" presName="txLvlOnly1" presStyleLbl="revTx" presStyleIdx="1" presStyleCnt="3"/>
      <dgm:spPr/>
      <dgm:t>
        <a:bodyPr/>
        <a:lstStyle/>
        <a:p>
          <a:endParaRPr lang="es-ES"/>
        </a:p>
      </dgm:t>
    </dgm:pt>
    <dgm:pt modelId="{4AF6A937-EAE4-424B-AF4A-952C48483131}" type="pres">
      <dgm:prSet presAssocID="{694FFB83-132B-41EF-B71E-86320F7AA6BF}" presName="noChildren" presStyleCnt="0"/>
      <dgm:spPr/>
      <dgm:t>
        <a:bodyPr/>
        <a:lstStyle/>
        <a:p>
          <a:endParaRPr lang="es-ES"/>
        </a:p>
      </dgm:t>
    </dgm:pt>
    <dgm:pt modelId="{6933BED6-C0FA-4BE0-A319-E1D293C54DB0}" type="pres">
      <dgm:prSet presAssocID="{694FFB83-132B-41EF-B71E-86320F7AA6BF}" presName="gap" presStyleCnt="0"/>
      <dgm:spPr/>
      <dgm:t>
        <a:bodyPr/>
        <a:lstStyle/>
        <a:p>
          <a:endParaRPr lang="es-ES"/>
        </a:p>
      </dgm:t>
    </dgm:pt>
    <dgm:pt modelId="{19B72E64-A142-4754-9F85-8F87D03DCF58}" type="pres">
      <dgm:prSet presAssocID="{694FFB83-132B-41EF-B71E-86320F7AA6BF}" presName="medCircle2" presStyleLbl="vennNode1" presStyleIdx="2" presStyleCnt="3" custScaleX="72018" custScaleY="72018"/>
      <dgm:spPr/>
      <dgm:t>
        <a:bodyPr/>
        <a:lstStyle/>
        <a:p>
          <a:endParaRPr lang="es-ES"/>
        </a:p>
      </dgm:t>
    </dgm:pt>
    <dgm:pt modelId="{AD6A064A-0D8D-49C1-AABF-2F633A9920F9}" type="pres">
      <dgm:prSet presAssocID="{694FFB83-132B-41EF-B71E-86320F7AA6BF}" presName="txLvlOnly1" presStyleLbl="revTx" presStyleIdx="2" presStyleCnt="3"/>
      <dgm:spPr/>
      <dgm:t>
        <a:bodyPr/>
        <a:lstStyle/>
        <a:p>
          <a:endParaRPr lang="es-ES"/>
        </a:p>
      </dgm:t>
    </dgm:pt>
  </dgm:ptLst>
  <dgm:cxnLst>
    <dgm:cxn modelId="{F9F260F1-6A36-45CB-AF7D-ABD54CFE49D7}" type="presOf" srcId="{73318F6A-FBD0-4C70-8562-C3BD4B75D7F1}" destId="{56D672B3-D419-4287-AEB9-CC784168C937}" srcOrd="0" destOrd="0" presId="urn:microsoft.com/office/officeart/2008/layout/VerticalCircleList"/>
    <dgm:cxn modelId="{8AFBF4DD-2A55-4C21-9500-4B9989634A39}" type="presOf" srcId="{435DCD7C-1D53-42AE-9FC7-CC4264219F8C}" destId="{33779B6A-EAD1-4B9A-BFE2-01AFDCD8EC4A}" srcOrd="0" destOrd="0" presId="urn:microsoft.com/office/officeart/2008/layout/VerticalCircleList"/>
    <dgm:cxn modelId="{5C0215FB-F2A6-41E2-8905-8EB2057ECD92}" type="presOf" srcId="{6CCBA4BB-C84A-4B7A-9449-D36FAFA33BAA}" destId="{AE623B32-A56B-419A-9DB1-3778F81D7CC7}" srcOrd="0" destOrd="0" presId="urn:microsoft.com/office/officeart/2008/layout/VerticalCircleList"/>
    <dgm:cxn modelId="{0A7ABC50-882D-438C-8A66-D86868209289}" srcId="{6CCBA4BB-C84A-4B7A-9449-D36FAFA33BAA}" destId="{435DCD7C-1D53-42AE-9FC7-CC4264219F8C}" srcOrd="1" destOrd="0" parTransId="{2C3ABCB7-56EA-411F-B2EB-70B8BFED33C4}" sibTransId="{C46D9688-CA6A-46AE-9B82-E56DC85F4947}"/>
    <dgm:cxn modelId="{7BF93BD4-F118-4EC8-A184-88153A00A7E2}" srcId="{6CCBA4BB-C84A-4B7A-9449-D36FAFA33BAA}" destId="{694FFB83-132B-41EF-B71E-86320F7AA6BF}" srcOrd="2" destOrd="0" parTransId="{69FAF147-DA1A-445E-B6D7-3DF7E370A80C}" sibTransId="{CF5AB30F-76EE-444C-B502-D611F9C01CA5}"/>
    <dgm:cxn modelId="{871A12BB-99A2-4DFD-8225-3B8FCABFB402}" srcId="{6CCBA4BB-C84A-4B7A-9449-D36FAFA33BAA}" destId="{73318F6A-FBD0-4C70-8562-C3BD4B75D7F1}" srcOrd="0" destOrd="0" parTransId="{5D75AAFB-7151-427C-AF6F-C3C07EA534CA}" sibTransId="{5FC3531E-A083-492E-BC23-7C2DE80565A3}"/>
    <dgm:cxn modelId="{19B69F95-597B-42E8-99DA-710602BBDFA5}" type="presOf" srcId="{694FFB83-132B-41EF-B71E-86320F7AA6BF}" destId="{AD6A064A-0D8D-49C1-AABF-2F633A9920F9}" srcOrd="0" destOrd="0" presId="urn:microsoft.com/office/officeart/2008/layout/VerticalCircleList"/>
    <dgm:cxn modelId="{2D6BCD9F-0085-43B1-BAB2-321BE35EC077}" type="presParOf" srcId="{AE623B32-A56B-419A-9DB1-3778F81D7CC7}" destId="{B3ECEFD6-0A6B-430E-ADDF-EEBE825E89AA}" srcOrd="0" destOrd="0" presId="urn:microsoft.com/office/officeart/2008/layout/VerticalCircleList"/>
    <dgm:cxn modelId="{E01695D6-8F69-49AC-AA08-FE84D2970010}" type="presParOf" srcId="{B3ECEFD6-0A6B-430E-ADDF-EEBE825E89AA}" destId="{C27BF595-861E-4357-AFF4-3C651265D280}" srcOrd="0" destOrd="0" presId="urn:microsoft.com/office/officeart/2008/layout/VerticalCircleList"/>
    <dgm:cxn modelId="{FE64546D-C1DF-4633-97FF-D91F8D3E6162}" type="presParOf" srcId="{B3ECEFD6-0A6B-430E-ADDF-EEBE825E89AA}" destId="{715D4512-3628-455C-A65D-CF71245A8089}" srcOrd="1" destOrd="0" presId="urn:microsoft.com/office/officeart/2008/layout/VerticalCircleList"/>
    <dgm:cxn modelId="{B34A435F-E5EE-4C98-8915-91DF76804E73}" type="presParOf" srcId="{B3ECEFD6-0A6B-430E-ADDF-EEBE825E89AA}" destId="{56D672B3-D419-4287-AEB9-CC784168C937}" srcOrd="2" destOrd="0" presId="urn:microsoft.com/office/officeart/2008/layout/VerticalCircleList"/>
    <dgm:cxn modelId="{848B0BB7-BA84-4066-B9F8-C41D22ED99C9}" type="presParOf" srcId="{AE623B32-A56B-419A-9DB1-3778F81D7CC7}" destId="{DA79DC75-3933-474A-82D4-08566CE61003}" srcOrd="1" destOrd="0" presId="urn:microsoft.com/office/officeart/2008/layout/VerticalCircleList"/>
    <dgm:cxn modelId="{BBF96FC3-8BED-440F-AB2E-5F63B8E65005}" type="presParOf" srcId="{DA79DC75-3933-474A-82D4-08566CE61003}" destId="{4E231CDA-7D26-40D8-8511-DB3499AAFD0C}" srcOrd="0" destOrd="0" presId="urn:microsoft.com/office/officeart/2008/layout/VerticalCircleList"/>
    <dgm:cxn modelId="{9345EF30-BBD7-43A5-B519-6F9E74210FAA}" type="presParOf" srcId="{DA79DC75-3933-474A-82D4-08566CE61003}" destId="{6E86370B-1B3B-4BE3-AAC4-CB3859199874}" srcOrd="1" destOrd="0" presId="urn:microsoft.com/office/officeart/2008/layout/VerticalCircleList"/>
    <dgm:cxn modelId="{BE689E8E-CD97-41FE-A7EF-2A6196E37EDE}" type="presParOf" srcId="{DA79DC75-3933-474A-82D4-08566CE61003}" destId="{33779B6A-EAD1-4B9A-BFE2-01AFDCD8EC4A}" srcOrd="2" destOrd="0" presId="urn:microsoft.com/office/officeart/2008/layout/VerticalCircleList"/>
    <dgm:cxn modelId="{DF309BCD-C85B-4F04-8BC9-77F66D2308F8}" type="presParOf" srcId="{AE623B32-A56B-419A-9DB1-3778F81D7CC7}" destId="{4AF6A937-EAE4-424B-AF4A-952C48483131}" srcOrd="2" destOrd="0" presId="urn:microsoft.com/office/officeart/2008/layout/VerticalCircleList"/>
    <dgm:cxn modelId="{DA8FE33C-C59D-4A79-BCB1-4FF816BBAF41}" type="presParOf" srcId="{4AF6A937-EAE4-424B-AF4A-952C48483131}" destId="{6933BED6-C0FA-4BE0-A319-E1D293C54DB0}" srcOrd="0" destOrd="0" presId="urn:microsoft.com/office/officeart/2008/layout/VerticalCircleList"/>
    <dgm:cxn modelId="{1ED572AC-D1E4-4B68-8589-B7A7BB396E27}" type="presParOf" srcId="{4AF6A937-EAE4-424B-AF4A-952C48483131}" destId="{19B72E64-A142-4754-9F85-8F87D03DCF58}" srcOrd="1" destOrd="0" presId="urn:microsoft.com/office/officeart/2008/layout/VerticalCircleList"/>
    <dgm:cxn modelId="{6BC2E6D9-FF28-4122-A5AC-4F339377C030}" type="presParOf" srcId="{4AF6A937-EAE4-424B-AF4A-952C48483131}" destId="{AD6A064A-0D8D-49C1-AABF-2F633A9920F9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D23F4A-94A5-447B-BA86-22126BE3F52B}">
      <dsp:nvSpPr>
        <dsp:cNvPr id="0" name=""/>
        <dsp:cNvSpPr/>
      </dsp:nvSpPr>
      <dsp:spPr>
        <a:xfrm>
          <a:off x="0" y="475373"/>
          <a:ext cx="2878094" cy="1726856"/>
        </a:xfrm>
        <a:prstGeom prst="rect">
          <a:avLst/>
        </a:prstGeom>
        <a:gradFill rotWithShape="0">
          <a:gsLst>
            <a:gs pos="0">
              <a:schemeClr val="accent5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Gastos adicionales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gastos adicionales en los que el Asegurado pueda incurrir tales como horas extraordinarias o por trabajos nocturnos o en días de fiesta y por transportes urgentes</a:t>
          </a:r>
          <a:r>
            <a:rPr lang="es-ES" sz="1200" kern="1200" smtClean="0">
              <a:latin typeface="Helvetica Neue" pitchFamily="50" charset="0"/>
            </a:rPr>
            <a:t>.</a:t>
          </a:r>
          <a:endParaRPr lang="es-ES" sz="1200" kern="1200" dirty="0"/>
        </a:p>
      </dsp:txBody>
      <dsp:txXfrm>
        <a:off x="0" y="475373"/>
        <a:ext cx="2878094" cy="1726856"/>
      </dsp:txXfrm>
    </dsp:sp>
    <dsp:sp modelId="{399E10E9-288D-4056-969E-11F7D3680091}">
      <dsp:nvSpPr>
        <dsp:cNvPr id="0" name=""/>
        <dsp:cNvSpPr/>
      </dsp:nvSpPr>
      <dsp:spPr>
        <a:xfrm>
          <a:off x="3165903" y="475373"/>
          <a:ext cx="2878094" cy="1726856"/>
        </a:xfrm>
        <a:prstGeom prst="rect">
          <a:avLst/>
        </a:prstGeom>
        <a:gradFill rotWithShape="0">
          <a:gsLst>
            <a:gs pos="0">
              <a:schemeClr val="accent5">
                <a:shade val="80000"/>
                <a:hueOff val="87321"/>
                <a:satOff val="-1564"/>
                <a:lumOff val="664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80000"/>
                <a:hueOff val="87321"/>
                <a:satOff val="-1564"/>
                <a:lumOff val="664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80000"/>
                <a:hueOff val="87321"/>
                <a:satOff val="-1564"/>
                <a:lumOff val="664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Gastos de retirada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gastos de desescombro, de recuperación, de liberación o de retirada de la máquina siniestrada.</a:t>
          </a:r>
          <a:endParaRPr lang="es-ES" sz="1200" kern="1200" dirty="0"/>
        </a:p>
      </dsp:txBody>
      <dsp:txXfrm>
        <a:off x="3165903" y="475373"/>
        <a:ext cx="2878094" cy="1726856"/>
      </dsp:txXfrm>
    </dsp:sp>
    <dsp:sp modelId="{DB7CBD7C-F176-4796-A7B6-BDF4373841A7}">
      <dsp:nvSpPr>
        <dsp:cNvPr id="0" name=""/>
        <dsp:cNvSpPr/>
      </dsp:nvSpPr>
      <dsp:spPr>
        <a:xfrm>
          <a:off x="6331807" y="475373"/>
          <a:ext cx="2878094" cy="1726856"/>
        </a:xfrm>
        <a:prstGeom prst="rect">
          <a:avLst/>
        </a:prstGeom>
        <a:gradFill rotWithShape="0">
          <a:gsLst>
            <a:gs pos="0">
              <a:schemeClr val="accent5">
                <a:shade val="80000"/>
                <a:hueOff val="174641"/>
                <a:satOff val="-3128"/>
                <a:lumOff val="1329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80000"/>
                <a:hueOff val="174641"/>
                <a:satOff val="-3128"/>
                <a:lumOff val="1329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80000"/>
                <a:hueOff val="174641"/>
                <a:satOff val="-3128"/>
                <a:lumOff val="1329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Alquiler de maquinaria de sustitución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Se indemniza el pago diario que permita alquilar una máquina de función y rendimiento idénticos para paliar la inmovilización de la máquina asegurada.</a:t>
          </a:r>
          <a:endParaRPr lang="es-ES" sz="1200" kern="1200" dirty="0"/>
        </a:p>
      </dsp:txBody>
      <dsp:txXfrm>
        <a:off x="6331807" y="475373"/>
        <a:ext cx="2878094" cy="1726856"/>
      </dsp:txXfrm>
    </dsp:sp>
    <dsp:sp modelId="{D4BAA024-A22F-464A-A194-BCB4598322B0}">
      <dsp:nvSpPr>
        <dsp:cNvPr id="0" name=""/>
        <dsp:cNvSpPr/>
      </dsp:nvSpPr>
      <dsp:spPr>
        <a:xfrm>
          <a:off x="1582951" y="2490039"/>
          <a:ext cx="2878094" cy="1726856"/>
        </a:xfrm>
        <a:prstGeom prst="rect">
          <a:avLst/>
        </a:prstGeom>
        <a:gradFill rotWithShape="0">
          <a:gsLst>
            <a:gs pos="0">
              <a:schemeClr val="accent5">
                <a:shade val="80000"/>
                <a:hueOff val="261962"/>
                <a:satOff val="-4692"/>
                <a:lumOff val="1993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80000"/>
                <a:hueOff val="261962"/>
                <a:satOff val="-4692"/>
                <a:lumOff val="1993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80000"/>
                <a:hueOff val="261962"/>
                <a:satOff val="-4692"/>
                <a:lumOff val="1993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Pérdidas económicas resultantes de un contrato de leasing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queda cubierto el pago de la indemnización de rescisión anticipada contractual previsto en el contrato con el arrendador.</a:t>
          </a:r>
          <a:endParaRPr lang="es-ES" sz="1200" kern="1200" dirty="0"/>
        </a:p>
      </dsp:txBody>
      <dsp:txXfrm>
        <a:off x="1582951" y="2490039"/>
        <a:ext cx="2878094" cy="1726856"/>
      </dsp:txXfrm>
    </dsp:sp>
    <dsp:sp modelId="{76215FE7-2DEC-4D24-B7DF-15BC44616967}">
      <dsp:nvSpPr>
        <dsp:cNvPr id="0" name=""/>
        <dsp:cNvSpPr/>
      </dsp:nvSpPr>
      <dsp:spPr>
        <a:xfrm>
          <a:off x="4748855" y="2490039"/>
          <a:ext cx="2878094" cy="1726856"/>
        </a:xfrm>
        <a:prstGeom prst="rect">
          <a:avLst/>
        </a:prstGeom>
        <a:gradFill rotWithShape="0">
          <a:gsLst>
            <a:gs pos="0">
              <a:schemeClr val="accent5">
                <a:shade val="80000"/>
                <a:hueOff val="349283"/>
                <a:satOff val="-6256"/>
                <a:lumOff val="2658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80000"/>
                <a:hueOff val="349283"/>
                <a:satOff val="-6256"/>
                <a:lumOff val="2658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80000"/>
                <a:hueOff val="349283"/>
                <a:satOff val="-6256"/>
                <a:lumOff val="2658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Revalorización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el valor asegurado de la máquina así como las franquicias de las garantías básicas iniciales se revalorizarán anualmente en        un 5 %. </a:t>
          </a:r>
          <a:endParaRPr lang="es-ES" sz="1200" kern="1200" dirty="0"/>
        </a:p>
      </dsp:txBody>
      <dsp:txXfrm>
        <a:off x="4748855" y="2490039"/>
        <a:ext cx="2878094" cy="17268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5D4512-3628-455C-A65D-CF71245A8089}">
      <dsp:nvSpPr>
        <dsp:cNvPr id="0" name=""/>
        <dsp:cNvSpPr/>
      </dsp:nvSpPr>
      <dsp:spPr>
        <a:xfrm>
          <a:off x="402002" y="198882"/>
          <a:ext cx="719995" cy="719995"/>
        </a:xfrm>
        <a:prstGeom prst="ellipse">
          <a:avLst/>
        </a:prstGeom>
        <a:solidFill>
          <a:schemeClr val="accent1">
            <a:shade val="80000"/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6D672B3-D419-4287-AEB9-CC784168C937}">
      <dsp:nvSpPr>
        <dsp:cNvPr id="0" name=""/>
        <dsp:cNvSpPr/>
      </dsp:nvSpPr>
      <dsp:spPr>
        <a:xfrm>
          <a:off x="761999" y="59007"/>
          <a:ext cx="5334000" cy="9997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Honorarios</a:t>
          </a:r>
          <a:r>
            <a:rPr lang="es-ES" sz="1400" kern="1200" dirty="0" smtClean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es-ES" sz="1400" b="1" kern="1200" dirty="0" smtClean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profesionales</a:t>
          </a:r>
          <a:endParaRPr lang="es-ES" sz="1400" b="1" kern="1200" dirty="0">
            <a:solidFill>
              <a:schemeClr val="tx1">
                <a:lumMod val="50000"/>
                <a:lumOff val="50000"/>
              </a:schemeClr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761999" y="59007"/>
        <a:ext cx="5334000" cy="999744"/>
      </dsp:txXfrm>
    </dsp:sp>
    <dsp:sp modelId="{6E86370B-1B3B-4BE3-AAC4-CB3859199874}">
      <dsp:nvSpPr>
        <dsp:cNvPr id="0" name=""/>
        <dsp:cNvSpPr/>
      </dsp:nvSpPr>
      <dsp:spPr>
        <a:xfrm>
          <a:off x="402002" y="1198626"/>
          <a:ext cx="719995" cy="719995"/>
        </a:xfrm>
        <a:prstGeom prst="ellipse">
          <a:avLst/>
        </a:prstGeom>
        <a:solidFill>
          <a:schemeClr val="accent1">
            <a:shade val="80000"/>
            <a:alpha val="50000"/>
            <a:hueOff val="-28"/>
            <a:satOff val="6008"/>
            <a:lumOff val="2890"/>
            <a:alphaOff val="1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3779B6A-EAD1-4B9A-BFE2-01AFDCD8EC4A}">
      <dsp:nvSpPr>
        <dsp:cNvPr id="0" name=""/>
        <dsp:cNvSpPr/>
      </dsp:nvSpPr>
      <dsp:spPr>
        <a:xfrm>
          <a:off x="761999" y="1058751"/>
          <a:ext cx="5334000" cy="9997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Equipos de construcción (primer riesgo)</a:t>
          </a:r>
          <a:endParaRPr lang="es-ES" sz="1400" b="1" kern="1200" dirty="0">
            <a:solidFill>
              <a:schemeClr val="tx1">
                <a:lumMod val="50000"/>
                <a:lumOff val="50000"/>
              </a:schemeClr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761999" y="1058751"/>
        <a:ext cx="5334000" cy="999744"/>
      </dsp:txXfrm>
    </dsp:sp>
    <dsp:sp modelId="{19B72E64-A142-4754-9F85-8F87D03DCF58}">
      <dsp:nvSpPr>
        <dsp:cNvPr id="0" name=""/>
        <dsp:cNvSpPr/>
      </dsp:nvSpPr>
      <dsp:spPr>
        <a:xfrm>
          <a:off x="402002" y="2198370"/>
          <a:ext cx="719995" cy="719995"/>
        </a:xfrm>
        <a:prstGeom prst="ellipse">
          <a:avLst/>
        </a:prstGeom>
        <a:solidFill>
          <a:schemeClr val="accent1">
            <a:shade val="80000"/>
            <a:alpha val="50000"/>
            <a:hueOff val="-57"/>
            <a:satOff val="12015"/>
            <a:lumOff val="5780"/>
            <a:alphaOff val="3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D6A064A-0D8D-49C1-AABF-2F633A9920F9}">
      <dsp:nvSpPr>
        <dsp:cNvPr id="0" name=""/>
        <dsp:cNvSpPr/>
      </dsp:nvSpPr>
      <dsp:spPr>
        <a:xfrm>
          <a:off x="761999" y="2058496"/>
          <a:ext cx="5334000" cy="9997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Terrorismo</a:t>
          </a:r>
          <a:endParaRPr lang="es-ES" sz="1400" b="1" kern="1200" dirty="0">
            <a:solidFill>
              <a:schemeClr val="tx1">
                <a:lumMod val="50000"/>
                <a:lumOff val="50000"/>
              </a:schemeClr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761999" y="2058496"/>
        <a:ext cx="5334000" cy="9997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96604F-9D70-47EE-B13B-08E4B937F0EF}" type="datetimeFigureOut">
              <a:rPr lang="es-ES" smtClean="0"/>
              <a:t>09/11/2020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5075"/>
            <a:ext cx="5921375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377318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377318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4BFC9D-B2DC-4395-A2D6-06AD1240377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41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291" y="-1"/>
            <a:ext cx="10314709" cy="6876473"/>
          </a:xfrm>
          <a:prstGeom prst="rect">
            <a:avLst/>
          </a:prstGeom>
        </p:spPr>
      </p:pic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496396"/>
            <a:ext cx="2743200" cy="365125"/>
          </a:xfrm>
        </p:spPr>
        <p:txBody>
          <a:bodyPr/>
          <a:lstStyle>
            <a:lvl1pPr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B9A45EF6-A285-49CB-959C-984B67870809}" type="datetime1">
              <a:rPr lang="es-ES" smtClean="0"/>
              <a:t>09/11/2020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496396"/>
            <a:ext cx="4114800" cy="365125"/>
          </a:xfrm>
        </p:spPr>
        <p:txBody>
          <a:bodyPr/>
          <a:lstStyle>
            <a:lvl1pPr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s-ES" smtClean="0"/>
              <a:t>Avería de Maquinaria de Construcción y Obra Civil Sencilla</a:t>
            </a:r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496396"/>
            <a:ext cx="2743200" cy="365125"/>
          </a:xfrm>
        </p:spPr>
        <p:txBody>
          <a:bodyPr/>
          <a:lstStyle>
            <a:lvl1pPr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0EB98722-62C2-446A-A0BC-D9AA31B2F1C2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1437" y="235704"/>
            <a:ext cx="1499209" cy="427827"/>
          </a:xfrm>
          <a:prstGeom prst="rect">
            <a:avLst/>
          </a:prstGeom>
        </p:spPr>
      </p:pic>
      <p:sp>
        <p:nvSpPr>
          <p:cNvPr id="9" name="Rectángulo 8"/>
          <p:cNvSpPr/>
          <p:nvPr userDrawn="1"/>
        </p:nvSpPr>
        <p:spPr>
          <a:xfrm>
            <a:off x="932935" y="1587843"/>
            <a:ext cx="5296930" cy="3682313"/>
          </a:xfrm>
          <a:prstGeom prst="rect">
            <a:avLst/>
          </a:prstGeom>
          <a:solidFill>
            <a:srgbClr val="002597">
              <a:alpha val="6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180070" y="2312772"/>
            <a:ext cx="4802660" cy="2232454"/>
          </a:xfrm>
        </p:spPr>
        <p:txBody>
          <a:bodyPr anchor="b">
            <a:noAutofit/>
          </a:bodyPr>
          <a:lstStyle>
            <a:lvl1pPr algn="ctr">
              <a:defRPr sz="400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s-ES" dirty="0" smtClean="0"/>
              <a:t>Avería de Maquinaria de Construcción y Obra Civil Sencilla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50296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ción 2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C9866-2AEB-4349-B5BF-D0E4A27C7C28}" type="datetime1">
              <a:rPr lang="es-ES" smtClean="0"/>
              <a:t>09/11/2020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Avería de Maquinaria de Construcción y Obra Civil Sencilla</a:t>
            </a:r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98722-62C2-446A-A0BC-D9AA31B2F1C2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Rectángulo 7"/>
          <p:cNvSpPr/>
          <p:nvPr userDrawn="1"/>
        </p:nvSpPr>
        <p:spPr>
          <a:xfrm>
            <a:off x="0" y="0"/>
            <a:ext cx="540000" cy="6876000"/>
          </a:xfrm>
          <a:prstGeom prst="rect">
            <a:avLst/>
          </a:prstGeom>
          <a:solidFill>
            <a:srgbClr val="002597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1437" y="235704"/>
            <a:ext cx="1499209" cy="427827"/>
          </a:xfrm>
          <a:prstGeom prst="rect">
            <a:avLst/>
          </a:prstGeom>
        </p:spPr>
      </p:pic>
      <p:sp>
        <p:nvSpPr>
          <p:cNvPr id="2" name="CuadroTexto 1"/>
          <p:cNvSpPr txBox="1"/>
          <p:nvPr userDrawn="1"/>
        </p:nvSpPr>
        <p:spPr>
          <a:xfrm>
            <a:off x="542105" y="294199"/>
            <a:ext cx="8451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u="sng" dirty="0" smtClean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2. Seguro de construcción Obra Civil Sencilla: ¿qué es?</a:t>
            </a:r>
            <a:endParaRPr lang="es-ES" u="sng" dirty="0">
              <a:solidFill>
                <a:srgbClr val="C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241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ción 2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C9866-2AEB-4349-B5BF-D0E4A27C7C28}" type="datetime1">
              <a:rPr lang="es-ES" smtClean="0"/>
              <a:t>09/11/2020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Avería de Maquinaria de Construcción y Obra Civil Sencilla</a:t>
            </a:r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98722-62C2-446A-A0BC-D9AA31B2F1C2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Rectángulo 7"/>
          <p:cNvSpPr/>
          <p:nvPr userDrawn="1"/>
        </p:nvSpPr>
        <p:spPr>
          <a:xfrm>
            <a:off x="0" y="0"/>
            <a:ext cx="540000" cy="6876000"/>
          </a:xfrm>
          <a:prstGeom prst="rect">
            <a:avLst/>
          </a:prstGeom>
          <a:solidFill>
            <a:srgbClr val="002597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1437" y="235704"/>
            <a:ext cx="1499209" cy="427827"/>
          </a:xfrm>
          <a:prstGeom prst="rect">
            <a:avLst/>
          </a:prstGeom>
        </p:spPr>
      </p:pic>
      <p:sp>
        <p:nvSpPr>
          <p:cNvPr id="2" name="CuadroTexto 1"/>
          <p:cNvSpPr txBox="1"/>
          <p:nvPr userDrawn="1"/>
        </p:nvSpPr>
        <p:spPr>
          <a:xfrm>
            <a:off x="542105" y="294199"/>
            <a:ext cx="8451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u="sng" dirty="0" smtClean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2. Seguro de construcción Obra Civil Sencilla: particularidades</a:t>
            </a:r>
            <a:endParaRPr lang="es-ES" u="sng" dirty="0">
              <a:solidFill>
                <a:srgbClr val="C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063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ción 2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C9866-2AEB-4349-B5BF-D0E4A27C7C28}" type="datetime1">
              <a:rPr lang="es-ES" smtClean="0"/>
              <a:t>09/11/2020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Avería de Maquinaria de Construcción y Obra Civil Sencilla</a:t>
            </a:r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98722-62C2-446A-A0BC-D9AA31B2F1C2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Rectángulo 7"/>
          <p:cNvSpPr/>
          <p:nvPr userDrawn="1"/>
        </p:nvSpPr>
        <p:spPr>
          <a:xfrm>
            <a:off x="0" y="0"/>
            <a:ext cx="540000" cy="6876000"/>
          </a:xfrm>
          <a:prstGeom prst="rect">
            <a:avLst/>
          </a:prstGeom>
          <a:solidFill>
            <a:srgbClr val="002597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1437" y="235704"/>
            <a:ext cx="1499209" cy="427827"/>
          </a:xfrm>
          <a:prstGeom prst="rect">
            <a:avLst/>
          </a:prstGeom>
        </p:spPr>
      </p:pic>
      <p:sp>
        <p:nvSpPr>
          <p:cNvPr id="2" name="CuadroTexto 1"/>
          <p:cNvSpPr txBox="1"/>
          <p:nvPr userDrawn="1"/>
        </p:nvSpPr>
        <p:spPr>
          <a:xfrm>
            <a:off x="542105" y="294199"/>
            <a:ext cx="8451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u="sng" dirty="0" smtClean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2. Seguro de construcción Obra Civil Sencilla: ¿qué</a:t>
            </a:r>
            <a:r>
              <a:rPr lang="es-ES" u="sng" baseline="0" dirty="0" smtClean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garantiza?</a:t>
            </a:r>
            <a:endParaRPr lang="es-ES" u="sng" dirty="0">
              <a:solidFill>
                <a:srgbClr val="C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509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ción 2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C9866-2AEB-4349-B5BF-D0E4A27C7C28}" type="datetime1">
              <a:rPr lang="es-ES" smtClean="0"/>
              <a:t>09/11/2020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Avería de Maquinaria de Construcción y Obra Civil Sencilla</a:t>
            </a:r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98722-62C2-446A-A0BC-D9AA31B2F1C2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Rectángulo 7"/>
          <p:cNvSpPr/>
          <p:nvPr userDrawn="1"/>
        </p:nvSpPr>
        <p:spPr>
          <a:xfrm>
            <a:off x="0" y="0"/>
            <a:ext cx="540000" cy="6876000"/>
          </a:xfrm>
          <a:prstGeom prst="rect">
            <a:avLst/>
          </a:prstGeom>
          <a:solidFill>
            <a:srgbClr val="002597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1437" y="235704"/>
            <a:ext cx="1499209" cy="427827"/>
          </a:xfrm>
          <a:prstGeom prst="rect">
            <a:avLst/>
          </a:prstGeom>
        </p:spPr>
      </p:pic>
      <p:sp>
        <p:nvSpPr>
          <p:cNvPr id="2" name="CuadroTexto 1"/>
          <p:cNvSpPr txBox="1"/>
          <p:nvPr userDrawn="1"/>
        </p:nvSpPr>
        <p:spPr>
          <a:xfrm>
            <a:off x="542105" y="294199"/>
            <a:ext cx="8451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u="sng" dirty="0" smtClean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2. Seguro de construcción Obra Civil Sencilla</a:t>
            </a:r>
            <a:endParaRPr lang="es-ES" u="sng" dirty="0">
              <a:solidFill>
                <a:srgbClr val="C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1755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ción 2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C9866-2AEB-4349-B5BF-D0E4A27C7C28}" type="datetime1">
              <a:rPr lang="es-ES" smtClean="0"/>
              <a:t>09/11/2020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Avería de Maquinaria de Construcción y Obra Civil Sencilla</a:t>
            </a:r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98722-62C2-446A-A0BC-D9AA31B2F1C2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Rectángulo 7"/>
          <p:cNvSpPr/>
          <p:nvPr userDrawn="1"/>
        </p:nvSpPr>
        <p:spPr>
          <a:xfrm>
            <a:off x="0" y="0"/>
            <a:ext cx="540000" cy="6876000"/>
          </a:xfrm>
          <a:prstGeom prst="rect">
            <a:avLst/>
          </a:prstGeom>
          <a:solidFill>
            <a:srgbClr val="002597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1437" y="235704"/>
            <a:ext cx="1499209" cy="427827"/>
          </a:xfrm>
          <a:prstGeom prst="rect">
            <a:avLst/>
          </a:prstGeom>
        </p:spPr>
      </p:pic>
      <p:sp>
        <p:nvSpPr>
          <p:cNvPr id="2" name="CuadroTexto 1"/>
          <p:cNvSpPr txBox="1"/>
          <p:nvPr userDrawn="1"/>
        </p:nvSpPr>
        <p:spPr>
          <a:xfrm>
            <a:off x="542105" y="294199"/>
            <a:ext cx="8451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u="sng" dirty="0" smtClean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2. Seguro de construcción Obra Civil Sencilla: operativa</a:t>
            </a:r>
            <a:endParaRPr lang="es-ES" u="sng" dirty="0">
              <a:solidFill>
                <a:srgbClr val="C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3390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ción 2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C9866-2AEB-4349-B5BF-D0E4A27C7C28}" type="datetime1">
              <a:rPr lang="es-ES" smtClean="0"/>
              <a:t>09/11/2020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Avería de Maquinaria de Construcción y Obra Civil Sencilla</a:t>
            </a:r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98722-62C2-446A-A0BC-D9AA31B2F1C2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Rectángulo 7"/>
          <p:cNvSpPr/>
          <p:nvPr userDrawn="1"/>
        </p:nvSpPr>
        <p:spPr>
          <a:xfrm>
            <a:off x="0" y="0"/>
            <a:ext cx="540000" cy="6876000"/>
          </a:xfrm>
          <a:prstGeom prst="rect">
            <a:avLst/>
          </a:prstGeom>
          <a:solidFill>
            <a:srgbClr val="002597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1437" y="235704"/>
            <a:ext cx="1499209" cy="427827"/>
          </a:xfrm>
          <a:prstGeom prst="rect">
            <a:avLst/>
          </a:prstGeom>
        </p:spPr>
      </p:pic>
      <p:sp>
        <p:nvSpPr>
          <p:cNvPr id="2" name="CuadroTexto 1"/>
          <p:cNvSpPr txBox="1"/>
          <p:nvPr userDrawn="1"/>
        </p:nvSpPr>
        <p:spPr>
          <a:xfrm>
            <a:off x="542105" y="294199"/>
            <a:ext cx="8451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u="sng" dirty="0" smtClean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2. Seguro de construcción Obra Civil Sencilla: primas mínimas</a:t>
            </a:r>
            <a:endParaRPr lang="es-ES" u="sng" dirty="0">
              <a:solidFill>
                <a:srgbClr val="C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4753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ción 2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6C63C-BE20-45CF-98A4-7F5BEE70C8F1}" type="datetime1">
              <a:rPr lang="es-ES" smtClean="0"/>
              <a:t>09/11/2020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Avería de Maquinaria de Construcción y Obra Civil Sencilla</a:t>
            </a: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98722-62C2-446A-A0BC-D9AA31B2F1C2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Rectángulo 7"/>
          <p:cNvSpPr/>
          <p:nvPr userDrawn="1"/>
        </p:nvSpPr>
        <p:spPr>
          <a:xfrm>
            <a:off x="11652000" y="663531"/>
            <a:ext cx="540000" cy="5654891"/>
          </a:xfrm>
          <a:prstGeom prst="rect">
            <a:avLst/>
          </a:prstGeom>
          <a:solidFill>
            <a:srgbClr val="002597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1437" y="235704"/>
            <a:ext cx="1499209" cy="427827"/>
          </a:xfrm>
          <a:prstGeom prst="rect">
            <a:avLst/>
          </a:prstGeom>
        </p:spPr>
      </p:pic>
      <p:sp>
        <p:nvSpPr>
          <p:cNvPr id="3" name="CuadroTexto 2"/>
          <p:cNvSpPr txBox="1"/>
          <p:nvPr userDrawn="1"/>
        </p:nvSpPr>
        <p:spPr>
          <a:xfrm>
            <a:off x="11652000" y="1005639"/>
            <a:ext cx="492443" cy="2570205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es-ES" sz="20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Obras excluidas</a:t>
            </a:r>
            <a:endParaRPr lang="es-ES" sz="20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Rectángulo 6"/>
          <p:cNvSpPr/>
          <p:nvPr userDrawn="1"/>
        </p:nvSpPr>
        <p:spPr>
          <a:xfrm>
            <a:off x="838200" y="1120346"/>
            <a:ext cx="10813800" cy="5198076"/>
          </a:xfrm>
          <a:prstGeom prst="rect">
            <a:avLst/>
          </a:prstGeom>
          <a:solidFill>
            <a:srgbClr val="002597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CuadroTexto 10"/>
          <p:cNvSpPr txBox="1"/>
          <p:nvPr userDrawn="1"/>
        </p:nvSpPr>
        <p:spPr>
          <a:xfrm>
            <a:off x="542105" y="294199"/>
            <a:ext cx="8451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u="sng" dirty="0" smtClean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2. Seguro de construcción Obra Civil Sencilla</a:t>
            </a:r>
            <a:endParaRPr lang="es-ES" u="sng" dirty="0">
              <a:solidFill>
                <a:srgbClr val="C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4125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pedid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05"/>
          <a:stretch/>
        </p:blipFill>
        <p:spPr>
          <a:xfrm>
            <a:off x="2721701" y="-1"/>
            <a:ext cx="9508400" cy="6853283"/>
          </a:xfrm>
          <a:prstGeom prst="rect">
            <a:avLst/>
          </a:prstGeom>
        </p:spPr>
      </p:pic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5220F-8BBE-413C-9646-DCD88365F6D0}" type="datetime1">
              <a:rPr lang="es-ES" smtClean="0"/>
              <a:t>09/11/2020</a:t>
            </a:fld>
            <a:endParaRPr lang="es-ES"/>
          </a:p>
        </p:txBody>
      </p:sp>
      <p:sp>
        <p:nvSpPr>
          <p:cNvPr id="9" name="Rectángulo 8"/>
          <p:cNvSpPr/>
          <p:nvPr userDrawn="1"/>
        </p:nvSpPr>
        <p:spPr>
          <a:xfrm>
            <a:off x="838200" y="935852"/>
            <a:ext cx="6467475" cy="4981575"/>
          </a:xfrm>
          <a:prstGeom prst="rect">
            <a:avLst/>
          </a:prstGeom>
          <a:solidFill>
            <a:srgbClr val="002597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CuadroTexto 9"/>
          <p:cNvSpPr txBox="1"/>
          <p:nvPr userDrawn="1"/>
        </p:nvSpPr>
        <p:spPr>
          <a:xfrm>
            <a:off x="1552575" y="1685925"/>
            <a:ext cx="2857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¡Gracias!</a:t>
            </a:r>
            <a:endParaRPr lang="es-ES" sz="40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1437" y="235704"/>
            <a:ext cx="1499209" cy="427827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11" r="33085"/>
          <a:stretch/>
        </p:blipFill>
        <p:spPr>
          <a:xfrm>
            <a:off x="6096000" y="3141650"/>
            <a:ext cx="685799" cy="569977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941"/>
          <a:stretch/>
        </p:blipFill>
        <p:spPr>
          <a:xfrm>
            <a:off x="6133522" y="4777472"/>
            <a:ext cx="610754" cy="569977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73" r="73718"/>
          <a:stretch/>
        </p:blipFill>
        <p:spPr>
          <a:xfrm>
            <a:off x="6100762" y="3959561"/>
            <a:ext cx="676275" cy="569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444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42B9C-9E9A-4164-AAAE-1D990B4437CC}" type="datetime1">
              <a:rPr lang="es-ES" smtClean="0"/>
              <a:t>09/11/2020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Avería de Maquinaria de Construcción y Obra Civil Sencilla</a:t>
            </a:r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98722-62C2-446A-A0BC-D9AA31B2F1C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02375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4F2D0-E186-400A-AFB4-083EC096AAE8}" type="datetime1">
              <a:rPr lang="es-ES" smtClean="0"/>
              <a:t>09/11/2020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Avería de Maquinaria de Construcción y Obra Civil Sencilla</a:t>
            </a:r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98722-62C2-446A-A0BC-D9AA31B2F1C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9413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718" y="-1"/>
            <a:ext cx="10292282" cy="686152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1437" y="235704"/>
            <a:ext cx="1499209" cy="427827"/>
          </a:xfrm>
          <a:prstGeom prst="rect">
            <a:avLst/>
          </a:prstGeom>
        </p:spPr>
      </p:pic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4DA40-AF3E-4F19-873D-F0D6EC5B6B43}" type="datetime1">
              <a:rPr lang="es-ES" smtClean="0"/>
              <a:t>09/11/2020</a:t>
            </a:fld>
            <a:endParaRPr lang="es-ES"/>
          </a:p>
        </p:txBody>
      </p:sp>
      <p:sp>
        <p:nvSpPr>
          <p:cNvPr id="10" name="Marcador de pie de pá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Avería de Maquinaria de Construcción y Obra Civil Sencilla</a:t>
            </a:r>
            <a:endParaRPr lang="es-ES" dirty="0"/>
          </a:p>
        </p:txBody>
      </p:sp>
      <p:sp>
        <p:nvSpPr>
          <p:cNvPr id="11" name="Marcador de número de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98722-62C2-446A-A0BC-D9AA31B2F1C2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Rectángulo 8"/>
          <p:cNvSpPr/>
          <p:nvPr userDrawn="1"/>
        </p:nvSpPr>
        <p:spPr>
          <a:xfrm>
            <a:off x="-77002" y="1587843"/>
            <a:ext cx="11030551" cy="3682313"/>
          </a:xfrm>
          <a:prstGeom prst="rect">
            <a:avLst/>
          </a:prstGeom>
          <a:solidFill>
            <a:srgbClr val="002597">
              <a:alpha val="6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CuadroTexto 13"/>
          <p:cNvSpPr txBox="1"/>
          <p:nvPr userDrawn="1"/>
        </p:nvSpPr>
        <p:spPr>
          <a:xfrm>
            <a:off x="1450832" y="3105834"/>
            <a:ext cx="891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1. Avería de Maquinaria de Construcción</a:t>
            </a:r>
            <a:endParaRPr lang="es-ES" sz="36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973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9693B-3373-46DA-9F02-D0CB37CFEBFB}" type="datetime1">
              <a:rPr lang="es-ES" smtClean="0"/>
              <a:t>09/11/2020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Avería de Maquinaria de Construcción y Obra Civil Sencilla</a:t>
            </a:r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98722-62C2-446A-A0BC-D9AA31B2F1C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11698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0A74D-C9FE-4917-8788-DC2840731370}" type="datetime1">
              <a:rPr lang="es-ES" smtClean="0"/>
              <a:t>09/11/2020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Avería de Maquinaria de Construcción y Obra Civil Sencilla</a:t>
            </a: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98722-62C2-446A-A0BC-D9AA31B2F1C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47621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73258-5308-49FB-AC1A-CA43BC146116}" type="datetime1">
              <a:rPr lang="es-ES" smtClean="0"/>
              <a:t>09/11/2020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Avería de Maquinaria de Construcción y Obra Civil Sencilla</a:t>
            </a: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98722-62C2-446A-A0BC-D9AA31B2F1C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88769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6F21F-FC4C-4B30-AD20-35E1BDA4512B}" type="datetime1">
              <a:rPr lang="es-ES" smtClean="0"/>
              <a:t>09/11/2020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Avería de Maquinaria de Construcción y Obra Civil Sencilla</a:t>
            </a: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98722-62C2-446A-A0BC-D9AA31B2F1C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81228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3D085-7DF5-4AA0-A97A-2391F22DC4D3}" type="datetime1">
              <a:rPr lang="es-ES" smtClean="0"/>
              <a:t>09/11/2020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Avería de Maquinaria de Construcción y Obra Civil Sencilla</a:t>
            </a: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98722-62C2-446A-A0BC-D9AA31B2F1C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57469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3F201-67E4-48E4-9549-81D370BF2425}" type="datetime1">
              <a:rPr lang="es-ES" smtClean="0"/>
              <a:t>09/11/2020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Avería de Maquinaria de Construcción y Obra Civil Sencilla</a:t>
            </a: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7EFC0-E5E7-47C6-A071-2666FEE712E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1621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 userDrawn="1"/>
        </p:nvSpPr>
        <p:spPr>
          <a:xfrm>
            <a:off x="0" y="0"/>
            <a:ext cx="4038600" cy="6853283"/>
          </a:xfrm>
          <a:prstGeom prst="rect">
            <a:avLst/>
          </a:prstGeom>
          <a:solidFill>
            <a:srgbClr val="0025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uadroTexto 7"/>
          <p:cNvSpPr txBox="1"/>
          <p:nvPr userDrawn="1"/>
        </p:nvSpPr>
        <p:spPr>
          <a:xfrm>
            <a:off x="2174788" y="1771140"/>
            <a:ext cx="14745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01</a:t>
            </a:r>
            <a:endParaRPr lang="es-ES" sz="60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CuadroTexto 8"/>
          <p:cNvSpPr txBox="1"/>
          <p:nvPr userDrawn="1"/>
        </p:nvSpPr>
        <p:spPr>
          <a:xfrm>
            <a:off x="2174788" y="3649067"/>
            <a:ext cx="14745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02</a:t>
            </a:r>
            <a:endParaRPr lang="es-ES" sz="60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1437" y="235704"/>
            <a:ext cx="1499209" cy="427827"/>
          </a:xfrm>
          <a:prstGeom prst="rect">
            <a:avLst/>
          </a:prstGeom>
        </p:spPr>
      </p:pic>
      <p:sp>
        <p:nvSpPr>
          <p:cNvPr id="12" name="CuadroTexto 11"/>
          <p:cNvSpPr txBox="1"/>
          <p:nvPr userDrawn="1"/>
        </p:nvSpPr>
        <p:spPr>
          <a:xfrm>
            <a:off x="11343968" y="842948"/>
            <a:ext cx="615553" cy="1361238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es-ES" sz="2800" b="1" dirty="0" smtClean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ÍNDICE</a:t>
            </a:r>
            <a:endParaRPr lang="es-ES" sz="2800" b="1" dirty="0">
              <a:solidFill>
                <a:srgbClr val="C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Título 1"/>
          <p:cNvSpPr txBox="1">
            <a:spLocks/>
          </p:cNvSpPr>
          <p:nvPr userDrawn="1"/>
        </p:nvSpPr>
        <p:spPr>
          <a:xfrm>
            <a:off x="4209533" y="3953864"/>
            <a:ext cx="6328719" cy="4060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s-ES" dirty="0" smtClean="0"/>
              <a:t>Obra Civil Sencilla</a:t>
            </a:r>
            <a:endParaRPr lang="es-ES" dirty="0"/>
          </a:p>
        </p:txBody>
      </p:sp>
      <p:sp>
        <p:nvSpPr>
          <p:cNvPr id="19" name="Título 1"/>
          <p:cNvSpPr txBox="1">
            <a:spLocks/>
          </p:cNvSpPr>
          <p:nvPr userDrawn="1"/>
        </p:nvSpPr>
        <p:spPr>
          <a:xfrm>
            <a:off x="4209533" y="2075937"/>
            <a:ext cx="6328719" cy="4060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s-ES" dirty="0" smtClean="0"/>
              <a:t>Avería de Maquinaria</a:t>
            </a:r>
            <a:r>
              <a:rPr lang="es-ES" baseline="0" dirty="0" smtClean="0"/>
              <a:t> de Construcción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48428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ció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136F2-494C-4357-A07A-AAC83DD89529}" type="datetime1">
              <a:rPr lang="es-ES" smtClean="0"/>
              <a:t>09/11/2020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Avería de Maquinaria de Construcción y Obra Civil Sencilla</a:t>
            </a: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98722-62C2-446A-A0BC-D9AA31B2F1C2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Rectángulo 7"/>
          <p:cNvSpPr/>
          <p:nvPr userDrawn="1"/>
        </p:nvSpPr>
        <p:spPr>
          <a:xfrm>
            <a:off x="0" y="0"/>
            <a:ext cx="540000" cy="6876000"/>
          </a:xfrm>
          <a:prstGeom prst="rect">
            <a:avLst/>
          </a:prstGeom>
          <a:solidFill>
            <a:srgbClr val="002597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1437" y="235704"/>
            <a:ext cx="1499209" cy="427827"/>
          </a:xfrm>
          <a:prstGeom prst="rect">
            <a:avLst/>
          </a:prstGeom>
        </p:spPr>
      </p:pic>
      <p:sp>
        <p:nvSpPr>
          <p:cNvPr id="11" name="CuadroTexto 10"/>
          <p:cNvSpPr txBox="1"/>
          <p:nvPr userDrawn="1"/>
        </p:nvSpPr>
        <p:spPr>
          <a:xfrm>
            <a:off x="548646" y="294199"/>
            <a:ext cx="9908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u="sng" dirty="0" smtClean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1. Avería de Maquinaria de Construcción: tipos</a:t>
            </a:r>
            <a:r>
              <a:rPr lang="es-ES" u="sng" baseline="0" dirty="0" smtClean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maquinaria</a:t>
            </a:r>
            <a:endParaRPr lang="es-ES" u="sng" dirty="0">
              <a:solidFill>
                <a:srgbClr val="C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720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ción 1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40" b="10086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02F61-92BA-4E58-BC11-53349BA0A352}" type="datetime1">
              <a:rPr lang="es-ES" smtClean="0"/>
              <a:t>09/11/2020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Avería de Maquinaria de Construcción y Obra Civil Sencilla</a:t>
            </a: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98722-62C2-446A-A0BC-D9AA31B2F1C2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Rectángulo 7"/>
          <p:cNvSpPr/>
          <p:nvPr userDrawn="1"/>
        </p:nvSpPr>
        <p:spPr>
          <a:xfrm>
            <a:off x="0" y="0"/>
            <a:ext cx="540000" cy="6876000"/>
          </a:xfrm>
          <a:prstGeom prst="rect">
            <a:avLst/>
          </a:prstGeom>
          <a:solidFill>
            <a:srgbClr val="002597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1437" y="235704"/>
            <a:ext cx="1499209" cy="427827"/>
          </a:xfrm>
          <a:prstGeom prst="rect">
            <a:avLst/>
          </a:prstGeom>
        </p:spPr>
      </p:pic>
      <p:sp>
        <p:nvSpPr>
          <p:cNvPr id="7" name="Rectángulo 6"/>
          <p:cNvSpPr/>
          <p:nvPr userDrawn="1"/>
        </p:nvSpPr>
        <p:spPr>
          <a:xfrm>
            <a:off x="838200" y="908860"/>
            <a:ext cx="11032445" cy="5414937"/>
          </a:xfrm>
          <a:prstGeom prst="rect">
            <a:avLst/>
          </a:prstGeom>
          <a:solidFill>
            <a:srgbClr val="002597">
              <a:alpha val="6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CuadroTexto 10"/>
          <p:cNvSpPr txBox="1"/>
          <p:nvPr userDrawn="1"/>
        </p:nvSpPr>
        <p:spPr>
          <a:xfrm>
            <a:off x="548646" y="294199"/>
            <a:ext cx="9908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u="sng" dirty="0" smtClean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1. Avería de Maquinaria de Construcción: daños externos</a:t>
            </a:r>
            <a:endParaRPr lang="es-ES" u="sng" dirty="0">
              <a:solidFill>
                <a:srgbClr val="C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415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ción 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40" b="10086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50938-F531-41BC-A89E-39C37406227F}" type="datetime1">
              <a:rPr lang="es-ES" smtClean="0"/>
              <a:t>09/11/2020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Avería de Maquinaria de Construcción y Obra Civil Sencilla</a:t>
            </a: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98722-62C2-446A-A0BC-D9AA31B2F1C2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Rectángulo 7"/>
          <p:cNvSpPr/>
          <p:nvPr userDrawn="1"/>
        </p:nvSpPr>
        <p:spPr>
          <a:xfrm>
            <a:off x="0" y="0"/>
            <a:ext cx="540000" cy="6876000"/>
          </a:xfrm>
          <a:prstGeom prst="rect">
            <a:avLst/>
          </a:prstGeom>
          <a:solidFill>
            <a:srgbClr val="002597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1437" y="235704"/>
            <a:ext cx="1499209" cy="427827"/>
          </a:xfrm>
          <a:prstGeom prst="rect">
            <a:avLst/>
          </a:prstGeom>
        </p:spPr>
      </p:pic>
      <p:sp>
        <p:nvSpPr>
          <p:cNvPr id="7" name="Rectángulo 6"/>
          <p:cNvSpPr/>
          <p:nvPr userDrawn="1"/>
        </p:nvSpPr>
        <p:spPr>
          <a:xfrm>
            <a:off x="838200" y="908860"/>
            <a:ext cx="11032445" cy="5414937"/>
          </a:xfrm>
          <a:prstGeom prst="rect">
            <a:avLst/>
          </a:prstGeom>
          <a:solidFill>
            <a:srgbClr val="002597">
              <a:alpha val="6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CuadroTexto 10"/>
          <p:cNvSpPr txBox="1"/>
          <p:nvPr userDrawn="1"/>
        </p:nvSpPr>
        <p:spPr>
          <a:xfrm>
            <a:off x="548646" y="294199"/>
            <a:ext cx="9908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u="sng" dirty="0" smtClean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1. Avería de Maquinaria de Construcción: daños internos</a:t>
            </a:r>
            <a:r>
              <a:rPr lang="es-ES" u="sng" baseline="0" dirty="0" smtClean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(hasta 7º año)</a:t>
            </a:r>
            <a:endParaRPr lang="es-ES" u="sng" dirty="0">
              <a:solidFill>
                <a:srgbClr val="C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325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ción 1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44F1F-AAB1-40D5-86FD-54EE5735355C}" type="datetime1">
              <a:rPr lang="es-ES" smtClean="0"/>
              <a:t>09/11/2020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Avería de Maquinaria de Construcción y Obra Civil Sencilla</a:t>
            </a: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98722-62C2-446A-A0BC-D9AA31B2F1C2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Rectángulo 7"/>
          <p:cNvSpPr/>
          <p:nvPr userDrawn="1"/>
        </p:nvSpPr>
        <p:spPr>
          <a:xfrm>
            <a:off x="0" y="0"/>
            <a:ext cx="540000" cy="6876000"/>
          </a:xfrm>
          <a:prstGeom prst="rect">
            <a:avLst/>
          </a:prstGeom>
          <a:solidFill>
            <a:srgbClr val="002597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1437" y="235704"/>
            <a:ext cx="1499209" cy="427827"/>
          </a:xfrm>
          <a:prstGeom prst="rect">
            <a:avLst/>
          </a:prstGeom>
        </p:spPr>
      </p:pic>
      <p:sp>
        <p:nvSpPr>
          <p:cNvPr id="10" name="CuadroTexto 9"/>
          <p:cNvSpPr txBox="1"/>
          <p:nvPr userDrawn="1"/>
        </p:nvSpPr>
        <p:spPr>
          <a:xfrm>
            <a:off x="548646" y="294199"/>
            <a:ext cx="9908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u="sng" dirty="0" smtClean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1. Avería de Maquinaria de Construcción: garantías complementarias</a:t>
            </a:r>
            <a:endParaRPr lang="es-ES" u="sng" dirty="0">
              <a:solidFill>
                <a:srgbClr val="C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919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ción 1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544666" y="313462"/>
            <a:ext cx="9749406" cy="359694"/>
          </a:xfrm>
        </p:spPr>
        <p:txBody>
          <a:bodyPr anchor="b">
            <a:normAutofit/>
          </a:bodyPr>
          <a:lstStyle>
            <a:lvl1pPr>
              <a:defRPr sz="1800" u="sng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s-ES" dirty="0" smtClean="0"/>
              <a:t>1. Avería de Maquinaria de Construcción: clientes potenciales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0D3A5-2F0E-4AA1-8C10-A38236F2E5EC}" type="datetime1">
              <a:rPr lang="es-ES" smtClean="0"/>
              <a:t>09/11/2020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Avería de Maquinaria de Construcción y Obra Civil Sencilla</a:t>
            </a: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98722-62C2-446A-A0BC-D9AA31B2F1C2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Rectángulo 7"/>
          <p:cNvSpPr/>
          <p:nvPr userDrawn="1"/>
        </p:nvSpPr>
        <p:spPr>
          <a:xfrm>
            <a:off x="0" y="0"/>
            <a:ext cx="540000" cy="6876000"/>
          </a:xfrm>
          <a:prstGeom prst="rect">
            <a:avLst/>
          </a:prstGeom>
          <a:solidFill>
            <a:srgbClr val="002597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1437" y="235704"/>
            <a:ext cx="1499209" cy="427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895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ubti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-1"/>
            <a:ext cx="10287000" cy="6858000"/>
          </a:xfrm>
          <a:prstGeom prst="rect">
            <a:avLst/>
          </a:prstGeom>
        </p:spPr>
      </p:pic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496396"/>
            <a:ext cx="2743200" cy="365125"/>
          </a:xfrm>
        </p:spPr>
        <p:txBody>
          <a:bodyPr/>
          <a:lstStyle>
            <a:lvl1pPr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1B0BCEB6-535F-4E2F-96EB-4BF355F39B45}" type="datetime1">
              <a:rPr lang="es-ES" smtClean="0"/>
              <a:t>09/11/2020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496396"/>
            <a:ext cx="4114800" cy="365125"/>
          </a:xfrm>
        </p:spPr>
        <p:txBody>
          <a:bodyPr/>
          <a:lstStyle>
            <a:lvl1pPr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s-ES" smtClean="0"/>
              <a:t>Avería de Maquinaria de Construcción y Obra Civil Sencilla</a:t>
            </a:r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496396"/>
            <a:ext cx="2743200" cy="365125"/>
          </a:xfrm>
        </p:spPr>
        <p:txBody>
          <a:bodyPr/>
          <a:lstStyle>
            <a:lvl1pPr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0EB98722-62C2-446A-A0BC-D9AA31B2F1C2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1437" y="235704"/>
            <a:ext cx="1499209" cy="427827"/>
          </a:xfrm>
          <a:prstGeom prst="rect">
            <a:avLst/>
          </a:prstGeom>
        </p:spPr>
      </p:pic>
      <p:sp>
        <p:nvSpPr>
          <p:cNvPr id="9" name="Rectángulo 8"/>
          <p:cNvSpPr/>
          <p:nvPr userDrawn="1"/>
        </p:nvSpPr>
        <p:spPr>
          <a:xfrm>
            <a:off x="-77002" y="1587843"/>
            <a:ext cx="11030551" cy="3682313"/>
          </a:xfrm>
          <a:prstGeom prst="rect">
            <a:avLst/>
          </a:prstGeom>
          <a:solidFill>
            <a:srgbClr val="002597">
              <a:alpha val="6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6"/>
          <p:cNvSpPr txBox="1"/>
          <p:nvPr userDrawn="1"/>
        </p:nvSpPr>
        <p:spPr>
          <a:xfrm>
            <a:off x="1454109" y="3105834"/>
            <a:ext cx="77593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2. Seguro de Obra</a:t>
            </a:r>
            <a:r>
              <a:rPr lang="es-ES" sz="3600" baseline="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Civil Sencilla</a:t>
            </a:r>
            <a:endParaRPr lang="es-ES" sz="36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393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4881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4DA40-AF3E-4F19-873D-F0D6EC5B6B43}" type="datetime1">
              <a:rPr lang="es-ES" smtClean="0"/>
              <a:t>09/11/2020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48815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 smtClean="0"/>
              <a:t>Avería de Maquinaria de Construcción y Obra Civil Sencilla</a:t>
            </a:r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4881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B98722-62C2-446A-A0BC-D9AA31B2F1C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3987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0" r:id="rId3"/>
    <p:sldLayoutId id="2147483651" r:id="rId4"/>
    <p:sldLayoutId id="2147483661" r:id="rId5"/>
    <p:sldLayoutId id="2147483662" r:id="rId6"/>
    <p:sldLayoutId id="2147483663" r:id="rId7"/>
    <p:sldLayoutId id="2147483664" r:id="rId8"/>
    <p:sldLayoutId id="2147483666" r:id="rId9"/>
    <p:sldLayoutId id="214748366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69" r:id="rId16"/>
    <p:sldLayoutId id="2147483652" r:id="rId17"/>
    <p:sldLayoutId id="2147483653" r:id="rId18"/>
    <p:sldLayoutId id="2147483654" r:id="rId19"/>
    <p:sldLayoutId id="2147483655" r:id="rId20"/>
    <p:sldLayoutId id="2147483656" r:id="rId21"/>
    <p:sldLayoutId id="2147483657" r:id="rId22"/>
    <p:sldLayoutId id="2147483658" r:id="rId23"/>
    <p:sldLayoutId id="2147483659" r:id="rId24"/>
    <p:sldLayoutId id="2147483670" r:id="rId2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0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80070" y="2125362"/>
            <a:ext cx="4802660" cy="253725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s-ES" dirty="0" smtClean="0"/>
              <a:t>Avería de Maquinaría de Construcción y Obra Civil Sencilla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9960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ie de pá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Avería de Maquinaria de Construcción y Obra Civil Sencilla</a:t>
            </a:r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7EFC0-E5E7-47C6-A071-2666FEE712E1}" type="slidenum">
              <a:rPr lang="es-ES" smtClean="0"/>
              <a:t>10</a:t>
            </a:fld>
            <a:endParaRPr lang="es-ES"/>
          </a:p>
        </p:txBody>
      </p:sp>
      <p:sp>
        <p:nvSpPr>
          <p:cNvPr id="8" name="CuadroTexto 7"/>
          <p:cNvSpPr txBox="1"/>
          <p:nvPr/>
        </p:nvSpPr>
        <p:spPr>
          <a:xfrm>
            <a:off x="1062680" y="920621"/>
            <a:ext cx="1065152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b="1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¿Qué es el seguro de Construcción de obra sencilla urbana?</a:t>
            </a:r>
          </a:p>
          <a:p>
            <a:pPr algn="just"/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Obras civiles más habituales y recurrentes en el entorno urbano caracterizadas por su sencillez y su corta duración.</a:t>
            </a:r>
          </a:p>
          <a:p>
            <a:pPr algn="just"/>
            <a:endParaRPr lang="es-ES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 </a:t>
            </a:r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tiene la posibilidad de contratar bajo la modalidad de póliza abierta anual renovable, un seguro donde podrá incluir de manera rápida y sencilla las actuaciones que vaya desarrollando bajo un ámbito de obra definido y a las mejores condiciones. </a:t>
            </a:r>
          </a:p>
          <a:p>
            <a:pPr algn="just"/>
            <a:endParaRPr lang="es-ES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 </a:t>
            </a:r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 tenido en cuenta circunstancias tales como múltiples emplazamientos dentro de un mismo contrato de obra o la extensión de la garantía a los bienes preexistentes</a:t>
            </a:r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algn="just"/>
            <a:endParaRPr lang="es-ES" sz="1600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r>
              <a:rPr lang="es-ES" sz="1600" b="1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¿Qué se entiende por obra sencilla urbana?</a:t>
            </a:r>
          </a:p>
          <a:p>
            <a:pPr algn="just"/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Obra sencilla urbana es toda aquella obra civil dentro del entorno del núcleo urbano ya existente, fundamentalmente destinada a mantener infraestructuras o remodelarlas, tales como pavimentos de aceras, tendido de pequeñas conducciones en zanjas poco profundas, regeneración de viales o construcción de glorietas.</a:t>
            </a:r>
          </a:p>
          <a:p>
            <a:pPr algn="just"/>
            <a:endParaRPr lang="es-ES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Este </a:t>
            </a:r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tipo de intervenciones </a:t>
            </a:r>
            <a:r>
              <a:rPr lang="es-ES" sz="1600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deberán además contar con una duración de no más de 6 meses y un presupuesto por obra inferior a 300.000 </a:t>
            </a:r>
            <a:r>
              <a:rPr lang="es-ES" sz="1600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€ </a:t>
            </a:r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(P.E.C. sin IVA) para poder beneficiarse de estas condiciones de contratación.</a:t>
            </a:r>
          </a:p>
        </p:txBody>
      </p:sp>
    </p:spTree>
    <p:extLst>
      <p:ext uri="{BB962C8B-B14F-4D97-AF65-F5344CB8AC3E}">
        <p14:creationId xmlns:p14="http://schemas.microsoft.com/office/powerpoint/2010/main" val="225456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Avería de Maquinaria de Construcción y Obra Civil Sencilla</a:t>
            </a:r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98722-62C2-446A-A0BC-D9AA31B2F1C2}" type="slidenum">
              <a:rPr lang="es-ES" smtClean="0"/>
              <a:t>11</a:t>
            </a:fld>
            <a:endParaRPr lang="es-ES"/>
          </a:p>
        </p:txBody>
      </p:sp>
      <p:sp>
        <p:nvSpPr>
          <p:cNvPr id="5" name="CuadroTexto 4"/>
          <p:cNvSpPr txBox="1"/>
          <p:nvPr/>
        </p:nvSpPr>
        <p:spPr>
          <a:xfrm>
            <a:off x="1062680" y="2397949"/>
            <a:ext cx="1065152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 pueden asegurar las obras sin necesidad de requerir la documentación técnica </a:t>
            </a:r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que habitualmente se demanda, reduciendo la gestión y el plazo de respuesta al máximo desde que el Tomador traslada la solicitud hasta la confirmación de cobertura. </a:t>
            </a:r>
          </a:p>
          <a:p>
            <a:endParaRPr lang="es-ES" sz="1600" b="1" dirty="0" smtClean="0">
              <a:solidFill>
                <a:srgbClr val="FF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s-ES" sz="1600" b="1" dirty="0" smtClean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Para </a:t>
            </a:r>
            <a:r>
              <a:rPr lang="es-ES" sz="1600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obtener la cobertura, basta con cumplimentar el anexo de inclusión con los datos básicos </a:t>
            </a:r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 la obra mediante el cual emitiremos póliza y recibo de cada intervención.</a:t>
            </a:r>
          </a:p>
          <a:p>
            <a:r>
              <a:rPr lang="es-E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 asegurado ya conoce los costes con antelación</a:t>
            </a:r>
          </a:p>
          <a:p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Fidelización entre compañía y cliente</a:t>
            </a:r>
          </a:p>
        </p:txBody>
      </p:sp>
    </p:spTree>
    <p:extLst>
      <p:ext uri="{BB962C8B-B14F-4D97-AF65-F5344CB8AC3E}">
        <p14:creationId xmlns:p14="http://schemas.microsoft.com/office/powerpoint/2010/main" val="402413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Avería de Maquinaria de Construcción y Obra Civil Sencilla</a:t>
            </a:r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98722-62C2-446A-A0BC-D9AA31B2F1C2}" type="slidenum">
              <a:rPr lang="es-ES" smtClean="0"/>
              <a:t>12</a:t>
            </a:fld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1062680" y="2397949"/>
            <a:ext cx="1065152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 cobertura del seguro de obra sencilla urbana cubre cualquier daño a la construcción, salvo lo expresamente excluido, durante el transcurso de los trabajos y siempre que estos daños o pérdidas sean consecuencia directa de una causa accidental e imprevisible</a:t>
            </a:r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endParaRPr lang="es-ES" sz="1600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 el caso del seguro de obra sencilla urbana, existen dos modalidades de contratación: </a:t>
            </a:r>
            <a:r>
              <a:rPr lang="es-ES" sz="1600" b="1" i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Básica</a:t>
            </a:r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en la medida que se requiera un nivel de cobertura estandarizado por este tipo de actuaciones o </a:t>
            </a:r>
            <a:r>
              <a:rPr lang="es-ES" sz="1600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Ampliada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incorporando a la anterior nuevas garantías que permitan al Asegurado estar cubierto ante todo tipo de circunstancias.</a:t>
            </a:r>
          </a:p>
        </p:txBody>
      </p:sp>
    </p:spTree>
    <p:extLst>
      <p:ext uri="{BB962C8B-B14F-4D97-AF65-F5344CB8AC3E}">
        <p14:creationId xmlns:p14="http://schemas.microsoft.com/office/powerpoint/2010/main" val="366154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Avería de Maquinaria de Construcción y Obra Civil Sencilla</a:t>
            </a:r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98722-62C2-446A-A0BC-D9AA31B2F1C2}" type="slidenum">
              <a:rPr lang="es-ES" smtClean="0"/>
              <a:t>13</a:t>
            </a:fld>
            <a:endParaRPr lang="es-ES"/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786686" y="1436097"/>
            <a:ext cx="10795713" cy="3778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"/>
              <a:buNone/>
              <a:defRPr sz="12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tamaran"/>
              <a:buNone/>
              <a:defRPr sz="2800" b="0" i="0" u="none" strike="noStrike" cap="none">
                <a:solidFill>
                  <a:srgbClr val="000000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tamaran"/>
              <a:buNone/>
              <a:defRPr sz="2800" b="0" i="0" u="none" strike="noStrike" cap="none">
                <a:solidFill>
                  <a:srgbClr val="000000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tamaran"/>
              <a:buNone/>
              <a:defRPr sz="2800" b="0" i="0" u="none" strike="noStrike" cap="none">
                <a:solidFill>
                  <a:srgbClr val="000000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tamaran"/>
              <a:buNone/>
              <a:defRPr sz="2800" b="0" i="0" u="none" strike="noStrike" cap="none">
                <a:solidFill>
                  <a:srgbClr val="000000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tamaran"/>
              <a:buNone/>
              <a:defRPr sz="2800" b="0" i="0" u="none" strike="noStrike" cap="none">
                <a:solidFill>
                  <a:srgbClr val="000000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tamaran"/>
              <a:buNone/>
              <a:defRPr sz="2800" b="0" i="0" u="none" strike="noStrike" cap="none">
                <a:solidFill>
                  <a:srgbClr val="000000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tamaran"/>
              <a:buNone/>
              <a:defRPr sz="2800" b="0" i="0" u="none" strike="noStrike" cap="none">
                <a:solidFill>
                  <a:srgbClr val="000000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tamaran"/>
              <a:buNone/>
              <a:defRPr sz="2800" b="0" i="0" u="none" strike="noStrike" cap="none">
                <a:solidFill>
                  <a:srgbClr val="000000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pPr marL="357188" indent="-174625" algn="just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Daños a la obra (Robo, incendio, naturaleza y consecuencias del error)</a:t>
            </a:r>
          </a:p>
          <a:p>
            <a:pPr marL="357188" indent="-174625" algn="just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Gastos de extinción y salvamento</a:t>
            </a:r>
          </a:p>
          <a:p>
            <a:pPr marL="357188" indent="-174625" algn="just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Gastos de desescombro y/o demolición</a:t>
            </a:r>
          </a:p>
          <a:p>
            <a:pPr marL="357188" indent="-174625" algn="just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Gastos por horas extraordinarias</a:t>
            </a:r>
          </a:p>
          <a:p>
            <a:pPr marL="357188" indent="-174625" algn="just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Mantenimiento amplio.</a:t>
            </a:r>
          </a:p>
          <a:p>
            <a:pPr marL="357188" indent="-174625" algn="just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Huelga, motín y conmoción civil</a:t>
            </a:r>
          </a:p>
          <a:p>
            <a:pPr marL="357188" indent="-174625" algn="just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Cobertura automática</a:t>
            </a:r>
          </a:p>
          <a:p>
            <a:pPr marL="357188" indent="-174625" algn="just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Medidas Autoridades Públicas</a:t>
            </a:r>
          </a:p>
          <a:p>
            <a:pPr marL="357188" indent="-174625" algn="just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Bienes preexistentes(sin afectar estructura) (primer riesgo).....  (Infraestructura existente, excluyendo conducciones subterráneas pertenecientes a las empresas de servicios generales (gas, agua, electricidad, telefonía)</a:t>
            </a:r>
          </a:p>
          <a:p>
            <a:pPr marL="171450" indent="-171450" algn="just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es-ES" sz="16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endParaRPr lang="es-ES" sz="1600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786687" y="1015922"/>
            <a:ext cx="3672408" cy="34160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u="sng" kern="12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182563" indent="-182563">
              <a:buClr>
                <a:srgbClr val="002597"/>
              </a:buClr>
              <a:buSzPct val="100000"/>
              <a:buFont typeface="Wingdings" panose="05000000000000000000" pitchFamily="2" charset="2"/>
              <a:buChar char="§"/>
            </a:pPr>
            <a:r>
              <a:rPr lang="es-ES" sz="1600" dirty="0" smtClean="0">
                <a:solidFill>
                  <a:srgbClr val="002597"/>
                </a:solidFill>
              </a:rPr>
              <a:t>Garantías en modalidad básica</a:t>
            </a:r>
            <a:endParaRPr lang="es-ES" sz="1600" dirty="0">
              <a:solidFill>
                <a:srgbClr val="0025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34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Avería de Maquinaria de Construcción y Obra Civil Sencilla</a:t>
            </a:r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98722-62C2-446A-A0BC-D9AA31B2F1C2}" type="slidenum">
              <a:rPr lang="es-ES" smtClean="0"/>
              <a:t>14</a:t>
            </a:fld>
            <a:endParaRPr lang="es-ES"/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888670500"/>
              </p:ext>
            </p:extLst>
          </p:nvPr>
        </p:nvGraphicFramePr>
        <p:xfrm>
          <a:off x="1120346" y="1907039"/>
          <a:ext cx="6096000" cy="3117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ítulo 1"/>
          <p:cNvSpPr txBox="1">
            <a:spLocks/>
          </p:cNvSpPr>
          <p:nvPr/>
        </p:nvSpPr>
        <p:spPr>
          <a:xfrm>
            <a:off x="994765" y="1395950"/>
            <a:ext cx="6120680" cy="341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Livvic"/>
              <a:buNone/>
              <a:defRPr sz="28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Livvic"/>
              <a:buNone/>
              <a:defRPr sz="2800" b="1" i="0" u="none" strike="noStrike" cap="none">
                <a:solidFill>
                  <a:srgbClr val="000000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Livvic"/>
              <a:buNone/>
              <a:defRPr sz="2800" b="1" i="0" u="none" strike="noStrike" cap="none">
                <a:solidFill>
                  <a:srgbClr val="000000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Livvic"/>
              <a:buNone/>
              <a:defRPr sz="2800" b="1" i="0" u="none" strike="noStrike" cap="none">
                <a:solidFill>
                  <a:srgbClr val="000000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Livvic"/>
              <a:buNone/>
              <a:defRPr sz="2800" b="1" i="0" u="none" strike="noStrike" cap="none">
                <a:solidFill>
                  <a:srgbClr val="000000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Livvic"/>
              <a:buNone/>
              <a:defRPr sz="2800" b="1" i="0" u="none" strike="noStrike" cap="none">
                <a:solidFill>
                  <a:srgbClr val="000000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Livvic"/>
              <a:buNone/>
              <a:defRPr sz="2800" b="1" i="0" u="none" strike="noStrike" cap="none">
                <a:solidFill>
                  <a:srgbClr val="000000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Livvic"/>
              <a:buNone/>
              <a:defRPr sz="2800" b="1" i="0" u="none" strike="noStrike" cap="none">
                <a:solidFill>
                  <a:srgbClr val="000000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Livvic"/>
              <a:buNone/>
              <a:defRPr sz="2800" b="1" i="0" u="none" strike="noStrike" cap="none">
                <a:solidFill>
                  <a:srgbClr val="000000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pPr algn="l">
              <a:buClr>
                <a:srgbClr val="002597"/>
              </a:buClr>
              <a:buSzPct val="100000"/>
            </a:pPr>
            <a:r>
              <a:rPr lang="es-ES" sz="14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Además de las garantías incluidas en la opción Básica, se incorporan</a:t>
            </a:r>
            <a:r>
              <a:rPr lang="es-ES" sz="14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  <a:endParaRPr lang="es-ES" sz="1600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786692" y="1015921"/>
            <a:ext cx="6120680" cy="34160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u="sng" kern="12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182563" indent="-182563">
              <a:buClr>
                <a:srgbClr val="002597"/>
              </a:buClr>
              <a:buSzPct val="100000"/>
              <a:buFont typeface="Wingdings" panose="05000000000000000000" pitchFamily="2" charset="2"/>
              <a:buChar char="§"/>
            </a:pPr>
            <a:r>
              <a:rPr lang="es-ES" sz="1600" dirty="0" smtClean="0">
                <a:solidFill>
                  <a:srgbClr val="002597"/>
                </a:solidFill>
              </a:rPr>
              <a:t>Garantías en modalidad ampliada</a:t>
            </a:r>
            <a:endParaRPr lang="es-ES" sz="1600" dirty="0">
              <a:solidFill>
                <a:srgbClr val="002597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04" t="28283" r="18889" b="27071"/>
          <a:stretch/>
        </p:blipFill>
        <p:spPr>
          <a:xfrm>
            <a:off x="8428030" y="3775363"/>
            <a:ext cx="310834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59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Avería de Maquinaria de Construcción y Obra Civil Sencilla</a:t>
            </a:r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98722-62C2-446A-A0BC-D9AA31B2F1C2}" type="slidenum">
              <a:rPr lang="es-ES" smtClean="0"/>
              <a:t>15</a:t>
            </a:fld>
            <a:endParaRPr lang="es-ES"/>
          </a:p>
        </p:txBody>
      </p:sp>
      <p:grpSp>
        <p:nvGrpSpPr>
          <p:cNvPr id="18" name="Grupo 17"/>
          <p:cNvGrpSpPr/>
          <p:nvPr/>
        </p:nvGrpSpPr>
        <p:grpSpPr>
          <a:xfrm>
            <a:off x="1412193" y="1082599"/>
            <a:ext cx="9367615" cy="4692802"/>
            <a:chOff x="544666" y="1453149"/>
            <a:chExt cx="9367615" cy="4692802"/>
          </a:xfrm>
        </p:grpSpPr>
        <p:grpSp>
          <p:nvGrpSpPr>
            <p:cNvPr id="16" name="Grupo 15"/>
            <p:cNvGrpSpPr/>
            <p:nvPr/>
          </p:nvGrpSpPr>
          <p:grpSpPr>
            <a:xfrm>
              <a:off x="544666" y="1461387"/>
              <a:ext cx="4680000" cy="2340000"/>
              <a:chOff x="544666" y="1502577"/>
              <a:chExt cx="4680000" cy="2340000"/>
            </a:xfrm>
          </p:grpSpPr>
          <p:sp>
            <p:nvSpPr>
              <p:cNvPr id="6" name="Google Shape;173;p28"/>
              <p:cNvSpPr/>
              <p:nvPr/>
            </p:nvSpPr>
            <p:spPr>
              <a:xfrm>
                <a:off x="544666" y="1502577"/>
                <a:ext cx="4680000" cy="23400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177;p28"/>
              <p:cNvSpPr txBox="1">
                <a:spLocks/>
              </p:cNvSpPr>
              <p:nvPr/>
            </p:nvSpPr>
            <p:spPr>
              <a:xfrm>
                <a:off x="696561" y="2016619"/>
                <a:ext cx="4376210" cy="1311916"/>
              </a:xfrm>
              <a:prstGeom prst="rect">
                <a:avLst/>
              </a:prstGeom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85750" indent="-285750" algn="just">
                  <a:buClr>
                    <a:srgbClr val="C00000"/>
                  </a:buClr>
                  <a:buFont typeface="Wingdings" panose="05000000000000000000" pitchFamily="2" charset="2"/>
                  <a:buChar char="ü"/>
                </a:pPr>
                <a:r>
                  <a:rPr lang="es-ES" sz="16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El objeto del Seguro es amparar los daños que ocurran en las obras y trabajos de construcción que realice el Asegurado bajo la fórmula de PÓLIZA ABIERTA.</a:t>
                </a:r>
                <a:endParaRPr lang="es-E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grpSp>
          <p:nvGrpSpPr>
            <p:cNvPr id="14" name="Grupo 13"/>
            <p:cNvGrpSpPr/>
            <p:nvPr/>
          </p:nvGrpSpPr>
          <p:grpSpPr>
            <a:xfrm>
              <a:off x="5229707" y="1453149"/>
              <a:ext cx="4680000" cy="2356476"/>
              <a:chOff x="5229707" y="1486101"/>
              <a:chExt cx="4680000" cy="2356476"/>
            </a:xfrm>
            <a:solidFill>
              <a:srgbClr val="002597">
                <a:alpha val="69804"/>
              </a:srgbClr>
            </a:solidFill>
          </p:grpSpPr>
          <p:sp>
            <p:nvSpPr>
              <p:cNvPr id="7" name="Google Shape;174;p28"/>
              <p:cNvSpPr/>
              <p:nvPr/>
            </p:nvSpPr>
            <p:spPr>
              <a:xfrm>
                <a:off x="5229707" y="1502577"/>
                <a:ext cx="4680000" cy="234000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178;p28"/>
              <p:cNvSpPr txBox="1">
                <a:spLocks/>
              </p:cNvSpPr>
              <p:nvPr/>
            </p:nvSpPr>
            <p:spPr>
              <a:xfrm>
                <a:off x="5376663" y="1486101"/>
                <a:ext cx="4392000" cy="2232000"/>
              </a:xfrm>
              <a:prstGeom prst="rect">
                <a:avLst/>
              </a:prstGeom>
              <a:noFill/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80975" indent="-180975" algn="just">
                  <a:buClr>
                    <a:schemeClr val="bg1"/>
                  </a:buClr>
                  <a:buFont typeface="Wingdings" panose="05000000000000000000" pitchFamily="2" charset="2"/>
                  <a:buChar char="ü"/>
                </a:pPr>
                <a:r>
                  <a:rPr lang="es-ES" sz="1600" dirty="0" smtClean="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Con anterioridad al inicio de cada obra, para la emisión de la correspondiente póliza el Asegurado deberá remitir a la Aseguradora, una declaración de inclusión de obra (Anexo 1) en la que se indicarán / adjuntarán la siguiente documentación para cada obra:</a:t>
                </a:r>
              </a:p>
              <a:p>
                <a:pPr marL="361950" lvl="2" indent="-180975" algn="just">
                  <a:buClr>
                    <a:schemeClr val="bg1"/>
                  </a:buClr>
                  <a:buFont typeface="Wingdings" panose="05000000000000000000" pitchFamily="2" charset="2"/>
                  <a:buChar char="§"/>
                </a:pPr>
                <a:r>
                  <a:rPr lang="es-ES" sz="1600" dirty="0" smtClean="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Nombre oficial de la obra / Título del proyecto</a:t>
                </a:r>
                <a:endParaRPr lang="es-ES" sz="16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grpSp>
          <p:nvGrpSpPr>
            <p:cNvPr id="15" name="Grupo 14"/>
            <p:cNvGrpSpPr/>
            <p:nvPr/>
          </p:nvGrpSpPr>
          <p:grpSpPr>
            <a:xfrm>
              <a:off x="547240" y="3805951"/>
              <a:ext cx="4680000" cy="2340000"/>
              <a:chOff x="563716" y="3805951"/>
              <a:chExt cx="4680000" cy="2340000"/>
            </a:xfrm>
          </p:grpSpPr>
          <p:sp>
            <p:nvSpPr>
              <p:cNvPr id="8" name="Google Shape;175;p28"/>
              <p:cNvSpPr/>
              <p:nvPr/>
            </p:nvSpPr>
            <p:spPr>
              <a:xfrm>
                <a:off x="563716" y="3805951"/>
                <a:ext cx="4680000" cy="2340000"/>
              </a:xfrm>
              <a:prstGeom prst="rect">
                <a:avLst/>
              </a:prstGeom>
              <a:solidFill>
                <a:srgbClr val="002597">
                  <a:alpha val="69804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79;p28"/>
              <p:cNvSpPr txBox="1">
                <a:spLocks/>
              </p:cNvSpPr>
              <p:nvPr/>
            </p:nvSpPr>
            <p:spPr>
              <a:xfrm>
                <a:off x="712452" y="4184751"/>
                <a:ext cx="4382529" cy="15824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80975" indent="-180975" algn="just">
                  <a:buClr>
                    <a:schemeClr val="bg1"/>
                  </a:buClr>
                  <a:buFont typeface="Wingdings" panose="05000000000000000000" pitchFamily="2" charset="2"/>
                  <a:buChar char="ü"/>
                </a:pPr>
                <a:r>
                  <a:rPr lang="es-ES" sz="1600" dirty="0" smtClean="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Cada obra debe corresponder a la totalidad de un proyecto de ejecución, que cumplirá con la normativa vigente a la fecha de su visado.</a:t>
                </a:r>
              </a:p>
              <a:p>
                <a:pPr marL="361950" lvl="2" indent="-180975" algn="just">
                  <a:buClr>
                    <a:schemeClr val="bg1"/>
                  </a:buClr>
                  <a:buFont typeface="Wingdings" panose="05000000000000000000" pitchFamily="2" charset="2"/>
                  <a:buChar char="§"/>
                </a:pPr>
                <a:r>
                  <a:rPr lang="es-ES" sz="1600" dirty="0" smtClean="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Emplazamiento/s de la obra. Máximo 5 ubicaciones</a:t>
                </a:r>
                <a:endParaRPr lang="es-ES" sz="16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grpSp>
          <p:nvGrpSpPr>
            <p:cNvPr id="17" name="Grupo 16"/>
            <p:cNvGrpSpPr/>
            <p:nvPr/>
          </p:nvGrpSpPr>
          <p:grpSpPr>
            <a:xfrm>
              <a:off x="5232281" y="3802922"/>
              <a:ext cx="4680000" cy="2340000"/>
              <a:chOff x="5256995" y="3745256"/>
              <a:chExt cx="4680000" cy="2340000"/>
            </a:xfrm>
          </p:grpSpPr>
          <p:sp>
            <p:nvSpPr>
              <p:cNvPr id="9" name="Google Shape;176;p28"/>
              <p:cNvSpPr/>
              <p:nvPr/>
            </p:nvSpPr>
            <p:spPr>
              <a:xfrm>
                <a:off x="5256995" y="3745256"/>
                <a:ext cx="4680000" cy="23400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84;p28"/>
              <p:cNvSpPr txBox="1">
                <a:spLocks/>
              </p:cNvSpPr>
              <p:nvPr/>
            </p:nvSpPr>
            <p:spPr>
              <a:xfrm>
                <a:off x="5408890" y="3828985"/>
                <a:ext cx="4376211" cy="2172542"/>
              </a:xfrm>
              <a:prstGeom prst="rect">
                <a:avLst/>
              </a:prstGeom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80975" indent="-180975" algn="just">
                  <a:buClr>
                    <a:srgbClr val="C00000"/>
                  </a:buClr>
                  <a:buFont typeface="Wingdings" panose="05000000000000000000" pitchFamily="2" charset="2"/>
                  <a:buChar char="ü"/>
                </a:pPr>
                <a:r>
                  <a:rPr lang="es-ES" sz="16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A modo enunciativo pero no limitativo, se consideran así:</a:t>
                </a:r>
              </a:p>
              <a:p>
                <a:pPr marL="361950" lvl="2" indent="-180975" algn="just">
                  <a:buClr>
                    <a:srgbClr val="C00000"/>
                  </a:buClr>
                  <a:buFont typeface="Wingdings" panose="05000000000000000000" pitchFamily="2" charset="2"/>
                  <a:buChar char="§"/>
                </a:pPr>
                <a:r>
                  <a:rPr lang="es-ES" sz="15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Remodelación de varias plazas, varias glorietas.</a:t>
                </a:r>
              </a:p>
              <a:p>
                <a:pPr marL="361950" lvl="2" indent="-180975" algn="just">
                  <a:buClr>
                    <a:srgbClr val="C00000"/>
                  </a:buClr>
                  <a:buFont typeface="Wingdings" panose="05000000000000000000" pitchFamily="2" charset="2"/>
                  <a:buChar char="§"/>
                </a:pPr>
                <a:r>
                  <a:rPr lang="es-ES" sz="15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Actuaciones en varias calles.</a:t>
                </a:r>
              </a:p>
              <a:p>
                <a:pPr marL="361950" lvl="2" indent="-180975" algn="just">
                  <a:buClr>
                    <a:srgbClr val="C00000"/>
                  </a:buClr>
                  <a:buFont typeface="Wingdings" panose="05000000000000000000" pitchFamily="2" charset="2"/>
                  <a:buChar char="§"/>
                </a:pPr>
                <a:r>
                  <a:rPr lang="es-ES" sz="15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Coberturas opcionales, si se desean</a:t>
                </a:r>
              </a:p>
              <a:p>
                <a:pPr marL="361950" lvl="2" indent="-180975" algn="just">
                  <a:buClr>
                    <a:srgbClr val="C00000"/>
                  </a:buClr>
                  <a:buFont typeface="Wingdings" panose="05000000000000000000" pitchFamily="2" charset="2"/>
                  <a:buChar char="§"/>
                </a:pPr>
                <a:r>
                  <a:rPr lang="es-ES" sz="15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Pliego de adjudicación con los requisitos del Seguro a Contratar, en caso de haberlo</a:t>
                </a:r>
              </a:p>
              <a:p>
                <a:pPr marL="0" indent="0">
                  <a:spcBef>
                    <a:spcPts val="0"/>
                  </a:spcBef>
                  <a:buFont typeface="Arial" panose="020B0604020202020204" pitchFamily="34" charset="0"/>
                  <a:buNone/>
                </a:pPr>
                <a:endParaRPr lang="es-ES" sz="1050" b="1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1282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Avería de Maquinaria de Construcción y Obra Civil Sencilla</a:t>
            </a:r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98722-62C2-446A-A0BC-D9AA31B2F1C2}" type="slidenum">
              <a:rPr lang="es-ES" smtClean="0"/>
              <a:t>16</a:t>
            </a:fld>
            <a:endParaRPr lang="es-ES"/>
          </a:p>
        </p:txBody>
      </p:sp>
      <p:sp>
        <p:nvSpPr>
          <p:cNvPr id="8" name="Rectángulo 7"/>
          <p:cNvSpPr/>
          <p:nvPr/>
        </p:nvSpPr>
        <p:spPr>
          <a:xfrm>
            <a:off x="5229136" y="1415128"/>
            <a:ext cx="6297847" cy="1769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b="1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Opción </a:t>
            </a:r>
            <a:r>
              <a:rPr lang="es-ES" sz="1400" b="1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paquete </a:t>
            </a:r>
            <a:r>
              <a:rPr lang="es-ES" sz="1400" b="1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básico</a:t>
            </a:r>
          </a:p>
          <a:p>
            <a:pPr marL="171450" indent="-171450" defTabSz="896938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tabLst>
                <a:tab pos="5561013" algn="l"/>
              </a:tabLst>
            </a:pPr>
            <a:r>
              <a:rPr lang="es-E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Tipología </a:t>
            </a:r>
            <a:r>
              <a:rPr lang="es-E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Obras sencillas urbanas (1 emplazamiento</a:t>
            </a:r>
            <a:r>
              <a:rPr lang="es-E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……….……..	180 </a:t>
            </a:r>
            <a:r>
              <a:rPr lang="es-E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€</a:t>
            </a:r>
          </a:p>
          <a:p>
            <a:pPr marL="171450" indent="-171450" defTabSz="860425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tabLst>
                <a:tab pos="4484688" algn="l"/>
                <a:tab pos="5561013" algn="l"/>
              </a:tabLst>
            </a:pPr>
            <a:r>
              <a:rPr lang="es-E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Tipología </a:t>
            </a:r>
            <a:r>
              <a:rPr lang="es-E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Obras sencillas urbanas (2 emplazamientos</a:t>
            </a:r>
            <a:r>
              <a:rPr lang="es-E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……………. 	250 </a:t>
            </a:r>
            <a:r>
              <a:rPr lang="es-E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€</a:t>
            </a:r>
          </a:p>
          <a:p>
            <a:pPr marL="171450" indent="-171450" defTabSz="896938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tabLst>
                <a:tab pos="5561013" algn="l"/>
              </a:tabLst>
            </a:pPr>
            <a:r>
              <a:rPr lang="es-E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Tipología </a:t>
            </a:r>
            <a:r>
              <a:rPr lang="es-E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Obras sencillas urbanas (3 emplazamientos) </a:t>
            </a:r>
            <a:r>
              <a:rPr lang="es-E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............... 	320 </a:t>
            </a:r>
            <a:r>
              <a:rPr lang="es-E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€</a:t>
            </a:r>
          </a:p>
          <a:p>
            <a:pPr marL="171450" indent="-171450" defTabSz="860425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tabLst>
                <a:tab pos="4484688" algn="l"/>
                <a:tab pos="5561013" algn="l"/>
              </a:tabLst>
            </a:pPr>
            <a:r>
              <a:rPr lang="es-E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Tipología </a:t>
            </a:r>
            <a:r>
              <a:rPr lang="es-E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Obras sencillas urbanas (4 emplazamientos) </a:t>
            </a:r>
            <a:r>
              <a:rPr lang="es-E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............... 	385 </a:t>
            </a:r>
            <a:r>
              <a:rPr lang="es-E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€</a:t>
            </a:r>
          </a:p>
          <a:p>
            <a:pPr marL="171450" indent="-171450" defTabSz="896938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tabLst>
                <a:tab pos="5561013" algn="l"/>
              </a:tabLst>
            </a:pPr>
            <a:r>
              <a:rPr lang="es-E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Tipología </a:t>
            </a:r>
            <a:r>
              <a:rPr lang="es-E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Obras sencillas urbanas (5 emplazamientos) </a:t>
            </a:r>
            <a:r>
              <a:rPr lang="es-E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............... 	450 </a:t>
            </a:r>
            <a:r>
              <a:rPr lang="es-E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€</a:t>
            </a:r>
          </a:p>
        </p:txBody>
      </p:sp>
      <p:sp>
        <p:nvSpPr>
          <p:cNvPr id="9" name="Rectángulo 8"/>
          <p:cNvSpPr/>
          <p:nvPr/>
        </p:nvSpPr>
        <p:spPr>
          <a:xfrm>
            <a:off x="5229136" y="3645462"/>
            <a:ext cx="6297847" cy="1769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1400" b="1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Opción </a:t>
            </a:r>
            <a:r>
              <a:rPr lang="es-ES" sz="1400" b="1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paquete ampliado</a:t>
            </a:r>
            <a:endParaRPr lang="es-ES" sz="1400" b="1" u="sng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indent="-171450" defTabSz="896938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tabLst>
                <a:tab pos="5561013" algn="l"/>
              </a:tabLst>
            </a:pPr>
            <a:r>
              <a:rPr lang="es-E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Tipología </a:t>
            </a:r>
            <a:r>
              <a:rPr lang="es-E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Obras sencillas urbanas (1 emplazamiento</a:t>
            </a:r>
            <a:r>
              <a:rPr lang="es-E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……….……..	370 </a:t>
            </a:r>
            <a:r>
              <a:rPr lang="es-E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€</a:t>
            </a:r>
          </a:p>
          <a:p>
            <a:pPr marL="171450" indent="-171450" defTabSz="860425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tabLst>
                <a:tab pos="4484688" algn="l"/>
                <a:tab pos="5561013" algn="l"/>
              </a:tabLst>
            </a:pPr>
            <a:r>
              <a:rPr lang="es-E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Tipología </a:t>
            </a:r>
            <a:r>
              <a:rPr lang="es-E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Obras sencillas urbanas (2 emplazamientos</a:t>
            </a:r>
            <a:r>
              <a:rPr lang="es-E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……………. 	440 </a:t>
            </a:r>
            <a:r>
              <a:rPr lang="es-E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€</a:t>
            </a:r>
          </a:p>
          <a:p>
            <a:pPr marL="171450" indent="-171450" defTabSz="896938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tabLst>
                <a:tab pos="5561013" algn="l"/>
              </a:tabLst>
            </a:pPr>
            <a:r>
              <a:rPr lang="es-E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Tipología </a:t>
            </a:r>
            <a:r>
              <a:rPr lang="es-E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Obras sencillas urbanas (3 emplazamientos) </a:t>
            </a:r>
            <a:r>
              <a:rPr lang="es-E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............... 	510 </a:t>
            </a:r>
            <a:r>
              <a:rPr lang="es-E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€</a:t>
            </a:r>
          </a:p>
          <a:p>
            <a:pPr marL="171450" indent="-171450" defTabSz="860425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tabLst>
                <a:tab pos="4484688" algn="l"/>
                <a:tab pos="5561013" algn="l"/>
              </a:tabLst>
            </a:pPr>
            <a:r>
              <a:rPr lang="es-E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Tipología </a:t>
            </a:r>
            <a:r>
              <a:rPr lang="es-E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Obras sencillas urbanas (4 emplazamientos) </a:t>
            </a:r>
            <a:r>
              <a:rPr lang="es-E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............... 	575 </a:t>
            </a:r>
            <a:r>
              <a:rPr lang="es-E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€</a:t>
            </a:r>
          </a:p>
          <a:p>
            <a:pPr marL="171450" indent="-171450" defTabSz="896938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tabLst>
                <a:tab pos="5561013" algn="l"/>
              </a:tabLst>
            </a:pPr>
            <a:r>
              <a:rPr lang="es-E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Tipología </a:t>
            </a:r>
            <a:r>
              <a:rPr lang="es-E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Obras sencillas urbanas (5 emplazamientos) </a:t>
            </a:r>
            <a:r>
              <a:rPr lang="es-E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............... 	640 </a:t>
            </a:r>
            <a:r>
              <a:rPr lang="es-E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€</a:t>
            </a:r>
          </a:p>
        </p:txBody>
      </p:sp>
      <p:grpSp>
        <p:nvGrpSpPr>
          <p:cNvPr id="18" name="Grupo 17"/>
          <p:cNvGrpSpPr/>
          <p:nvPr/>
        </p:nvGrpSpPr>
        <p:grpSpPr>
          <a:xfrm>
            <a:off x="542992" y="1710071"/>
            <a:ext cx="4735590" cy="1429200"/>
            <a:chOff x="542992" y="1710071"/>
            <a:chExt cx="4735590" cy="1429200"/>
          </a:xfrm>
        </p:grpSpPr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992" y="1710071"/>
              <a:ext cx="4527010" cy="1429200"/>
            </a:xfrm>
            <a:prstGeom prst="rect">
              <a:avLst/>
            </a:prstGeom>
          </p:spPr>
        </p:pic>
        <p:sp>
          <p:nvSpPr>
            <p:cNvPr id="14" name="Rectángulo 13"/>
            <p:cNvSpPr/>
            <p:nvPr/>
          </p:nvSpPr>
          <p:spPr>
            <a:xfrm>
              <a:off x="5070764" y="1710071"/>
              <a:ext cx="207818" cy="14292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7" name="Grupo 16"/>
          <p:cNvGrpSpPr/>
          <p:nvPr/>
        </p:nvGrpSpPr>
        <p:grpSpPr>
          <a:xfrm>
            <a:off x="542992" y="3940405"/>
            <a:ext cx="4742517" cy="1429200"/>
            <a:chOff x="542992" y="3940405"/>
            <a:chExt cx="4742517" cy="1429200"/>
          </a:xfrm>
        </p:grpSpPr>
        <p:pic>
          <p:nvPicPr>
            <p:cNvPr id="11" name="Imagen 1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6429"/>
            <a:stretch/>
          </p:blipFill>
          <p:spPr>
            <a:xfrm>
              <a:off x="542992" y="3940405"/>
              <a:ext cx="4534699" cy="1429200"/>
            </a:xfrm>
            <a:prstGeom prst="rect">
              <a:avLst/>
            </a:prstGeom>
          </p:spPr>
        </p:pic>
        <p:sp>
          <p:nvSpPr>
            <p:cNvPr id="15" name="Rectángulo 14"/>
            <p:cNvSpPr/>
            <p:nvPr/>
          </p:nvSpPr>
          <p:spPr>
            <a:xfrm>
              <a:off x="5077691" y="3940405"/>
              <a:ext cx="207818" cy="14292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164830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Avería de Maquinaria de Construcción y Obra Civil Sencilla</a:t>
            </a:r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98722-62C2-446A-A0BC-D9AA31B2F1C2}" type="slidenum">
              <a:rPr lang="es-ES" smtClean="0"/>
              <a:t>17</a:t>
            </a:fld>
            <a:endParaRPr lang="es-ES"/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1014349" y="1147944"/>
            <a:ext cx="10452722" cy="5040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"/>
              <a:buNone/>
              <a:defRPr sz="10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"/>
              <a:buNone/>
              <a:defRPr sz="12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"/>
              <a:buNone/>
              <a:defRPr sz="12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"/>
              <a:buNone/>
              <a:defRPr sz="12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"/>
              <a:buNone/>
              <a:defRPr sz="12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"/>
              <a:buNone/>
              <a:defRPr sz="12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"/>
              <a:buNone/>
              <a:defRPr sz="12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"/>
              <a:buNone/>
              <a:defRPr sz="12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Catamaran"/>
              <a:buNone/>
              <a:defRPr sz="12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pPr marL="285750" indent="-285750" algn="just"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es-ES" sz="16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Obras que hayan estado paralizadas anteriormente.</a:t>
            </a:r>
          </a:p>
          <a:p>
            <a:pPr marL="285750" indent="-285750" algn="just"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es-ES" sz="16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Obras parciales.</a:t>
            </a:r>
          </a:p>
          <a:p>
            <a:pPr marL="285750" indent="-285750" algn="just"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es-ES" sz="16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Encauzamientos o actuaciones (en todo o en parte) en cualquier tipo de cauce, o en zonas inundables.</a:t>
            </a:r>
          </a:p>
          <a:p>
            <a:pPr marL="285750" indent="-285750" algn="just"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es-ES" sz="16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Cualquier capítulo de obras Marítimas: pantalanes, muelles, diques, contradiques, presas, tendido de conducciones y/o cables, recuperación de terrenos ganados al mar.</a:t>
            </a:r>
          </a:p>
          <a:p>
            <a:pPr marL="285750" indent="-285750" algn="just"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es-ES" sz="16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Actuaciones encaminadas al tratamiento o consolidación de taludes.</a:t>
            </a:r>
          </a:p>
          <a:p>
            <a:pPr marL="285750" indent="-285750" algn="just"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es-ES" sz="16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Acondicionamiento de caminos en los que no se vaya a disponer de capa de rodadura asfáltica.</a:t>
            </a:r>
          </a:p>
          <a:p>
            <a:pPr marL="285750" indent="-285750" algn="just"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es-ES" sz="16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Todo tipo de estructuras: muros de contención, puentes, pasarelas, túneles, balsas, estanques, masas de agua, pozos. Perforaciones dirigidas, Hincas.</a:t>
            </a:r>
          </a:p>
          <a:p>
            <a:pPr marL="285750" indent="-285750" algn="just"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es-ES" sz="16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Obras que incluyan en porcentaje mayor del 30% s/ PEM cualquiera de las siguientes actuaciones:</a:t>
            </a:r>
          </a:p>
          <a:p>
            <a:pPr marL="557213" lvl="1" indent="-285750" algn="just"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s-ES" sz="16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transformadores, centros de seccionamiento,</a:t>
            </a:r>
          </a:p>
          <a:p>
            <a:pPr marL="557213" lvl="1" indent="-285750" algn="just"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s-ES" sz="16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tendidos de distribución eléctricos aéreos (máximo 300 metros) y/o subterráneos,</a:t>
            </a:r>
          </a:p>
          <a:p>
            <a:pPr marL="557213" lvl="1" indent="-285750" algn="just"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s-ES" sz="16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instalaciones eléctricas de media y baja tensión,</a:t>
            </a:r>
          </a:p>
          <a:p>
            <a:pPr marL="557213" lvl="1" indent="-285750" algn="just"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s-ES" sz="16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instalaciones de iluminación de calles,</a:t>
            </a:r>
          </a:p>
          <a:p>
            <a:pPr marL="557213" lvl="1" indent="-285750" algn="just"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s-ES" sz="16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instalaciones semafóricas.</a:t>
            </a:r>
          </a:p>
          <a:p>
            <a:pPr marL="285750" indent="-285750" algn="just"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es-ES" sz="16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Obras en más de ubicaciones / emplazamientos de la selección elegida.</a:t>
            </a:r>
            <a:endParaRPr lang="es-ES" sz="16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58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2"/>
          <p:cNvSpPr>
            <a:spLocks noGrp="1"/>
          </p:cNvSpPr>
          <p:nvPr>
            <p:ph type="ftr" sz="quarter" idx="4294967295"/>
          </p:nvPr>
        </p:nvSpPr>
        <p:spPr>
          <a:xfrm>
            <a:off x="4038600" y="6488158"/>
            <a:ext cx="4114800" cy="365125"/>
          </a:xfrm>
        </p:spPr>
        <p:txBody>
          <a:bodyPr/>
          <a:lstStyle/>
          <a:p>
            <a:r>
              <a:rPr lang="es-ES" smtClean="0"/>
              <a:t>Avería de Maquinaria de Construcción y Obra Civil Sencilla</a:t>
            </a:r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4294967295"/>
          </p:nvPr>
        </p:nvSpPr>
        <p:spPr>
          <a:xfrm>
            <a:off x="8610600" y="6488158"/>
            <a:ext cx="2743200" cy="365125"/>
          </a:xfrm>
        </p:spPr>
        <p:txBody>
          <a:bodyPr/>
          <a:lstStyle/>
          <a:p>
            <a:fld id="{0EB98722-62C2-446A-A0BC-D9AA31B2F1C2}" type="slidenum">
              <a:rPr lang="es-ES" smtClean="0"/>
              <a:t>18</a:t>
            </a:fld>
            <a:endParaRPr lang="es-ES"/>
          </a:p>
        </p:txBody>
      </p:sp>
      <p:sp>
        <p:nvSpPr>
          <p:cNvPr id="5" name="CuadroTexto 4"/>
          <p:cNvSpPr txBox="1"/>
          <p:nvPr/>
        </p:nvSpPr>
        <p:spPr>
          <a:xfrm>
            <a:off x="1717221" y="2530928"/>
            <a:ext cx="3819525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9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s-ES" sz="28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Gorka Marcos</a:t>
            </a:r>
          </a:p>
          <a:p>
            <a:r>
              <a:rPr lang="es-ES" sz="20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gorka.marcos@asefa.es</a:t>
            </a:r>
          </a:p>
          <a:p>
            <a:r>
              <a:rPr lang="es-ES" sz="20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639.177.975</a:t>
            </a:r>
          </a:p>
          <a:p>
            <a:endParaRPr lang="es-ES" sz="2400" dirty="0" smtClean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s-ES" sz="2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s-ES" sz="20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www.asefa.es</a:t>
            </a:r>
          </a:p>
          <a:p>
            <a:r>
              <a:rPr lang="es-ES" sz="20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www.esecon.es</a:t>
            </a:r>
            <a:endParaRPr lang="es-ES" sz="2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41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4294967295"/>
          </p:nvPr>
        </p:nvSpPr>
        <p:spPr>
          <a:xfrm>
            <a:off x="4038600" y="6488158"/>
            <a:ext cx="4114800" cy="365125"/>
          </a:xfrm>
        </p:spPr>
        <p:txBody>
          <a:bodyPr/>
          <a:lstStyle/>
          <a:p>
            <a:r>
              <a:rPr lang="es-ES" smtClean="0"/>
              <a:t>Avería de Maquinaria de Construcción y Obra Civil Sencilla</a:t>
            </a:r>
            <a:endParaRPr lang="es-ES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4294967295"/>
          </p:nvPr>
        </p:nvSpPr>
        <p:spPr>
          <a:xfrm>
            <a:off x="8610600" y="6488158"/>
            <a:ext cx="2743200" cy="365125"/>
          </a:xfrm>
        </p:spPr>
        <p:txBody>
          <a:bodyPr/>
          <a:lstStyle/>
          <a:p>
            <a:fld id="{0EB98722-62C2-446A-A0BC-D9AA31B2F1C2}" type="slidenum">
              <a:rPr lang="es-ES" smtClean="0"/>
              <a:pPr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51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4038600" y="6496396"/>
            <a:ext cx="4114800" cy="365125"/>
          </a:xfrm>
        </p:spPr>
        <p:txBody>
          <a:bodyPr/>
          <a:lstStyle/>
          <a:p>
            <a:r>
              <a:rPr lang="es-ES" smtClean="0"/>
              <a:t>Avería de Maquinaria de Construcción y Obra Civil Sencilla</a:t>
            </a:r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8610600" y="6496396"/>
            <a:ext cx="2743200" cy="365125"/>
          </a:xfrm>
        </p:spPr>
        <p:txBody>
          <a:bodyPr/>
          <a:lstStyle/>
          <a:p>
            <a:fld id="{0EB98722-62C2-446A-A0BC-D9AA31B2F1C2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068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Avería de Maquinaria de Construcción y Obra Civil Sencilla</a:t>
            </a:r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98722-62C2-446A-A0BC-D9AA31B2F1C2}" type="slidenum">
              <a:rPr lang="es-ES" smtClean="0"/>
              <a:t>4</a:t>
            </a:fld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980302" y="1764775"/>
            <a:ext cx="10651525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lvl="1" indent="-271463" algn="just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s-ES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Errores de manejo, impericia, negligencia y actos malintencionados (personal propio o de terceros).</a:t>
            </a:r>
          </a:p>
          <a:p>
            <a:pPr marL="271463" lvl="1" indent="-271463" algn="just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s-ES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Incendio, explosión (originados por causas externas), impacto directo del rayo y extinción de incendios.</a:t>
            </a:r>
          </a:p>
          <a:p>
            <a:pPr marL="271463" lvl="1" indent="-271463" algn="just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s-ES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Robo o expoliación.</a:t>
            </a:r>
          </a:p>
          <a:p>
            <a:pPr marL="271463" lvl="1" indent="-271463" algn="just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s-ES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Caída, vuelco, impacto, colisión o descarrilamiento.</a:t>
            </a:r>
          </a:p>
          <a:p>
            <a:pPr marL="271463" lvl="1" indent="-271463" algn="just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s-ES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Hundimiento del terreno, caída de rocas, deslizamiento o corrimiento de tierras.</a:t>
            </a:r>
          </a:p>
          <a:p>
            <a:pPr marL="271463" lvl="1" indent="-271463" algn="just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s-ES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Tempestad, granizo, avenida e inundación, nieve, helada, deshielo, y otras causas análogas de la naturaleza (siempre que no tenga aplicación sobre ellos la cobertura del Consorcio de Compensación de Seguros).</a:t>
            </a:r>
          </a:p>
          <a:p>
            <a:pPr marL="271463" lvl="1" indent="-271463" algn="just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s-ES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Cualquier otra causa accidental, súbita e imprevista, de procedencia externa al propio uso y funcionamiento de la máquina asegurada, no excluida </a:t>
            </a:r>
            <a:r>
              <a:rPr lang="es-ES" sz="16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expresamente.</a:t>
            </a:r>
            <a:endParaRPr lang="es-ES" sz="16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71463" lvl="1" indent="-271463" algn="just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s-ES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INCENDIO, POR CUALQUIER </a:t>
            </a:r>
            <a:r>
              <a:rPr lang="es-ES" sz="16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CAUSA.</a:t>
            </a:r>
            <a:endParaRPr lang="es-ES" sz="16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3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Avería de Maquinaria de Construcción y Obra Civil Sencilla</a:t>
            </a:r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98722-62C2-446A-A0BC-D9AA31B2F1C2}" type="slidenum">
              <a:rPr lang="es-ES" smtClean="0"/>
              <a:t>5</a:t>
            </a:fld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980302" y="1764775"/>
            <a:ext cx="10651525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lvl="1" indent="-271463" algn="just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s-ES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 acción directa de la energía eléctrica como resultado de sobretensión, </a:t>
            </a:r>
            <a:r>
              <a:rPr lang="es-ES" sz="16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sobreintensidad</a:t>
            </a:r>
            <a:r>
              <a:rPr lang="es-ES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cortocircuitos, </a:t>
            </a:r>
            <a:r>
              <a:rPr lang="es-ES" sz="16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autocalentamientos</a:t>
            </a:r>
            <a:r>
              <a:rPr lang="es-ES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arcos voltaicos y otros efectos similares; así como las perturbaciones eléctricas producidas por la caída del rayo.</a:t>
            </a:r>
          </a:p>
          <a:p>
            <a:pPr marL="271463" lvl="1" indent="-271463" algn="just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s-ES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Errores de diseño, cálculo o montaje, defectos de fundición de material, de construcción, de mano de obra y de empleo de materiales defectuosos.</a:t>
            </a:r>
          </a:p>
          <a:p>
            <a:pPr marL="271463" lvl="1" indent="-271463" algn="just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s-ES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Falta de agua en calderas y otros aparatos productores de vapor.</a:t>
            </a:r>
          </a:p>
          <a:p>
            <a:pPr marL="271463" lvl="1" indent="-271463" algn="just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s-ES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Fuerza centrífuga, pero solamente los daños sufridos por desgarramiento en la máquina misma.</a:t>
            </a:r>
          </a:p>
          <a:p>
            <a:pPr marL="271463" lvl="1" indent="-271463" algn="just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s-ES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Caídas, impacto, colisión, así como obstrucción y entrada de cuerpos extraños.</a:t>
            </a:r>
          </a:p>
          <a:p>
            <a:pPr marL="271463" lvl="1" indent="-271463" algn="just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s-ES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Defectos de engrase, aflojamiento de piezas, y </a:t>
            </a:r>
            <a:r>
              <a:rPr lang="es-ES" sz="16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autocalentamiento</a:t>
            </a:r>
            <a:r>
              <a:rPr lang="es-ES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271463" lvl="1" indent="-271463" algn="just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s-ES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Fallos en los dispositivos de regulación, medición, control, y seguridad.</a:t>
            </a:r>
          </a:p>
          <a:p>
            <a:pPr marL="271463" lvl="1" indent="-271463" algn="just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s-ES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Cualquier otra causa inherente al propio funcionamiento de la máquina, no excluida expresamente.</a:t>
            </a:r>
          </a:p>
        </p:txBody>
      </p:sp>
    </p:spTree>
    <p:extLst>
      <p:ext uri="{BB962C8B-B14F-4D97-AF65-F5344CB8AC3E}">
        <p14:creationId xmlns:p14="http://schemas.microsoft.com/office/powerpoint/2010/main" val="375586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Avería de Maquinaria de Construcción y Obra Civil Sencilla</a:t>
            </a:r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98722-62C2-446A-A0BC-D9AA31B2F1C2}" type="slidenum">
              <a:rPr lang="es-ES" smtClean="0"/>
              <a:t>6</a:t>
            </a:fld>
            <a:endParaRPr lang="es-ES"/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041348995"/>
              </p:ext>
            </p:extLst>
          </p:nvPr>
        </p:nvGraphicFramePr>
        <p:xfrm>
          <a:off x="1664043" y="1255449"/>
          <a:ext cx="9209902" cy="46922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48" t="37400" r="44389" b="51400"/>
          <a:stretch/>
        </p:blipFill>
        <p:spPr>
          <a:xfrm>
            <a:off x="737371" y="4939626"/>
            <a:ext cx="2369578" cy="1184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84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Avería de Maquinaria de Construcción y Obra Civil Sencilla</a:t>
            </a:r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98722-62C2-446A-A0BC-D9AA31B2F1C2}" type="slidenum">
              <a:rPr lang="es-ES" smtClean="0"/>
              <a:t>7</a:t>
            </a:fld>
            <a:endParaRPr lang="es-ES"/>
          </a:p>
        </p:txBody>
      </p:sp>
      <p:sp>
        <p:nvSpPr>
          <p:cNvPr id="12" name="Título 4"/>
          <p:cNvSpPr>
            <a:spLocks noGrp="1"/>
          </p:cNvSpPr>
          <p:nvPr>
            <p:ph type="title"/>
          </p:nvPr>
        </p:nvSpPr>
        <p:spPr>
          <a:xfrm>
            <a:off x="544666" y="313462"/>
            <a:ext cx="9749406" cy="359694"/>
          </a:xfrm>
        </p:spPr>
        <p:txBody>
          <a:bodyPr/>
          <a:lstStyle/>
          <a:p>
            <a:r>
              <a:rPr lang="es-ES" dirty="0" smtClean="0"/>
              <a:t>1. Avería de Maquinaria de Construcción: </a:t>
            </a:r>
            <a:r>
              <a:rPr lang="es-ES" dirty="0" err="1" smtClean="0"/>
              <a:t>argumentario</a:t>
            </a:r>
            <a:endParaRPr lang="es-ES" dirty="0"/>
          </a:p>
        </p:txBody>
      </p:sp>
      <p:sp>
        <p:nvSpPr>
          <p:cNvPr id="13" name="Marcador de contenido 2"/>
          <p:cNvSpPr txBox="1">
            <a:spLocks/>
          </p:cNvSpPr>
          <p:nvPr/>
        </p:nvSpPr>
        <p:spPr>
          <a:xfrm>
            <a:off x="893618" y="1284883"/>
            <a:ext cx="10598728" cy="428823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COMPAÑÍA ESPECIALIZADA</a:t>
            </a:r>
          </a:p>
          <a:p>
            <a:pPr>
              <a:lnSpc>
                <a:spcPct val="100000"/>
              </a:lnSpc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 AÑOS A VALOR DE NUEVO</a:t>
            </a:r>
          </a:p>
          <a:p>
            <a:pPr>
              <a:lnSpc>
                <a:spcPct val="100000"/>
              </a:lnSpc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FLEXIBILIDAD EN FRANQUICIAS</a:t>
            </a:r>
          </a:p>
          <a:p>
            <a:pPr>
              <a:lnSpc>
                <a:spcPct val="100000"/>
              </a:lnSpc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COBERTURAS AMPLIAS Y FLEXIBILIDAD PARA ADAPTARLO A NECESIDADES CLIENTE</a:t>
            </a:r>
          </a:p>
          <a:p>
            <a:pPr lvl="1">
              <a:lnSpc>
                <a:spcPct val="100000"/>
              </a:lnSpc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Daños en reposo o trabajando</a:t>
            </a:r>
          </a:p>
          <a:p>
            <a:pPr lvl="1">
              <a:lnSpc>
                <a:spcPct val="100000"/>
              </a:lnSpc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Carga y descarga</a:t>
            </a:r>
          </a:p>
          <a:p>
            <a:pPr lvl="1">
              <a:lnSpc>
                <a:spcPct val="100000"/>
              </a:lnSpc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Transporte sobre propio eje</a:t>
            </a:r>
          </a:p>
          <a:p>
            <a:pPr lvl="1">
              <a:lnSpc>
                <a:spcPct val="100000"/>
              </a:lnSpc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Montaje y desmontaje, operaciones limpieza.</a:t>
            </a:r>
          </a:p>
          <a:p>
            <a:pPr>
              <a:lnSpc>
                <a:spcPct val="100000"/>
              </a:lnSpc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 ES NECESARIO CONTRATO MANTENIMIENTO EN VIGOR</a:t>
            </a:r>
          </a:p>
          <a:p>
            <a:pPr>
              <a:lnSpc>
                <a:spcPct val="100000"/>
              </a:lnSpc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 EXCLUSION POR ANTIGÜEDAD DE MAQUINAS</a:t>
            </a:r>
          </a:p>
          <a:p>
            <a:pPr>
              <a:lnSpc>
                <a:spcPct val="100000"/>
              </a:lnSpc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POLIZAS ANUALES O TEMPORALES</a:t>
            </a:r>
            <a:endParaRPr lang="es-ES" sz="1600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89" t="38800" r="42519" b="47200"/>
          <a:stretch/>
        </p:blipFill>
        <p:spPr>
          <a:xfrm>
            <a:off x="9246600" y="4121396"/>
            <a:ext cx="2349520" cy="1678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36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VIDEO DE SINIESTROS AMC DE ESECON.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Avería de Maquinaria de Construcción y Obra Civil Sencilla</a:t>
            </a:r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7EFC0-E5E7-47C6-A071-2666FEE712E1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273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Avería de Maquinaria de Construcción y Obra Civil Sencilla</a:t>
            </a:r>
            <a:endParaRPr lang="es-ES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98722-62C2-446A-A0BC-D9AA31B2F1C2}" type="slidenum">
              <a:rPr lang="es-ES" smtClean="0"/>
              <a:pPr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478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1518</Words>
  <Application>Microsoft Office PowerPoint</Application>
  <PresentationFormat>Personalizado</PresentationFormat>
  <Paragraphs>152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Tema de Office</vt:lpstr>
      <vt:lpstr>Avería de Maquinaría de Construcción y Obra Civil Sencilla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1. Avería de Maquinaria de Construcción: argumentario</vt:lpstr>
      <vt:lpstr>VIDEO DE SINIESTROS AMC DE ESECON.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RAMOS GOMES, MARGARIDA CRISTINA</dc:creator>
  <cp:lastModifiedBy>MARCOS CASTRO, GORKA</cp:lastModifiedBy>
  <cp:revision>35</cp:revision>
  <cp:lastPrinted>2020-10-13T14:57:43Z</cp:lastPrinted>
  <dcterms:created xsi:type="dcterms:W3CDTF">2020-10-02T07:53:08Z</dcterms:created>
  <dcterms:modified xsi:type="dcterms:W3CDTF">2020-11-09T16:25:04Z</dcterms:modified>
</cp:coreProperties>
</file>