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8"/>
  </p:notesMasterIdLst>
  <p:handoutMasterIdLst>
    <p:handoutMasterId r:id="rId9"/>
  </p:handoutMasterIdLst>
  <p:sldIdLst>
    <p:sldId id="298" r:id="rId4"/>
    <p:sldId id="292" r:id="rId5"/>
    <p:sldId id="285" r:id="rId6"/>
    <p:sldId id="296" r:id="rId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74" autoAdjust="0"/>
  </p:normalViewPr>
  <p:slideViewPr>
    <p:cSldViewPr snapToGrid="0">
      <p:cViewPr varScale="1">
        <p:scale>
          <a:sx n="89" d="100"/>
          <a:sy n="89" d="100"/>
        </p:scale>
        <p:origin x="96" y="5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C787AE-A2C6-4A28-BCC7-4D89EB21DEE5}" type="datetime1">
              <a:rPr lang="es-ES" smtClean="0"/>
              <a:t>27/05/2021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DA65D4-3BBC-4853-83D3-F449A9B7FDA5}" type="datetime1">
              <a:rPr lang="es-ES" noProof="0" smtClean="0"/>
              <a:t>27/05/2021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0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2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0524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3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38521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3913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l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3800" b="1" spc="-300" dirty="0"/>
            </a:lvl1pPr>
          </a:lstStyle>
          <a:p>
            <a:pPr lvl="0" algn="r" rtl="0"/>
            <a:r>
              <a:rPr lang="es-ES" noProof="0" dirty="0"/>
              <a:t>Haga clic para editar el 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">
        <p14:reveal/>
      </p:transition>
    </mc:Choice>
    <mc:Fallback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">
        <p14:reveal/>
      </p:transition>
    </mc:Choice>
    <mc:Fallback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">
        <p14:reveal/>
      </p:transition>
    </mc:Choice>
    <mc:Fallback>
      <p:transition spd="slow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">
        <p14:reveal/>
      </p:transition>
    </mc:Choice>
    <mc:Fallback>
      <p:transition spd="slow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">
        <p14:reveal/>
      </p:transition>
    </mc:Choice>
    <mc:Fallback>
      <p:transition spd="slow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">
        <p14:reveal/>
      </p:transition>
    </mc:Choice>
    <mc:Fallback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</a:t>
            </a:r>
            <a:br>
              <a:rPr lang="es-ES" noProof="0"/>
            </a:br>
            <a:r>
              <a:rPr lang="es-ES" noProof="0"/>
              <a:t>su foto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90000"/>
              </a:lnSpc>
              <a:defRPr lang="en-ZA" sz="3800" b="1" spc="-300" dirty="0"/>
            </a:lvl1pPr>
          </a:lstStyle>
          <a:p>
            <a:pPr lvl="0" algn="r" rtl="0"/>
            <a:r>
              <a:rPr lang="es-ES" noProof="0" dirty="0"/>
              <a:t>Haga clic para editar la línea divisoria de sección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">
        <p14:reveal/>
      </p:transition>
    </mc:Choice>
    <mc:Fallback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</a:t>
            </a:r>
            <a:br>
              <a:rPr lang="es-ES" noProof="0"/>
            </a:br>
            <a:r>
              <a:rPr lang="es-ES" noProof="0"/>
              <a:t>su foto aquí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80000"/>
              </a:lnSpc>
              <a:defRPr sz="3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Haga clic para editar la línea divisoria de sección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">
        <p14:reveal/>
      </p:transition>
    </mc:Choice>
    <mc:Fallback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la imagen del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38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Edite el título de la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">
        <p14:reveal/>
      </p:transition>
    </mc:Choice>
    <mc:Fallback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la imagen del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80000"/>
              </a:lnSpc>
              <a:defRPr sz="38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Haga clic para editar el título de la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">
        <p14:reveal/>
      </p:transition>
    </mc:Choice>
    <mc:Fallback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mparación izquierdo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comparación izquierdo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" name="Marcador de posición de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">
        <p14:reveal/>
      </p:transition>
    </mc:Choice>
    <mc:Fallback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Escriba la leyenda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">
        <p14:reveal/>
      </p:transition>
    </mc:Choice>
    <mc:Fallback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400" b="1" spc="-300" dirty="0"/>
            </a:lvl1pPr>
          </a:lstStyle>
          <a:p>
            <a:pPr lvl="0" algn="r" rtl="0"/>
            <a:r>
              <a:rPr lang="es-ES" noProof="0"/>
              <a:t>Gracias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Número de teléfono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Identificador de red social o correo electrónico</a:t>
            </a:r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Sitio web de la empresa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">
        <p14:reveal/>
      </p:transition>
    </mc:Choice>
    <mc:Fallback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">
        <p14:reveal/>
      </p:transition>
    </mc:Choice>
    <mc:Fallback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Cuadro de texto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es-ES" sz="2500" b="1" i="0" spc="-10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s-ES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s-E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s-ES" sz="12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mc:AlternateContent xmlns:mc="http://schemas.openxmlformats.org/markup-compatibility/2006">
    <mc:Choice xmlns:p14="http://schemas.microsoft.com/office/powerpoint/2010/main" Requires="p14">
      <p:transition spd="slow" p14:dur="3400" advTm="1000">
        <p14:reveal/>
      </p:transition>
    </mc:Choice>
    <mc:Fallback>
      <p:transition spd="slow" advTm="1000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 descr="Manos que se unen en un círculo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988" y="1584197"/>
            <a:ext cx="8991600" cy="2159531"/>
          </a:xfrm>
        </p:spPr>
        <p:txBody>
          <a:bodyPr rtlCol="0"/>
          <a:lstStyle/>
          <a:p>
            <a:pPr rtl="0"/>
            <a:r>
              <a:rPr lang="es-ES" sz="5200" dirty="0"/>
              <a:t>Acuerdos con Compañías Aseguradoras y Empresas ajenas al sector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EC6E2F-2655-4933-80D4-0DC1E5177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4763" y="6402205"/>
            <a:ext cx="1871830" cy="4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 descr="Escritorio con un ordenador, un teléfono, libros, etc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2</a:t>
            </a:fld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F25F46-BFDF-4539-9DB8-097496B99E64}"/>
              </a:ext>
            </a:extLst>
          </p:cNvPr>
          <p:cNvSpPr txBox="1"/>
          <p:nvPr/>
        </p:nvSpPr>
        <p:spPr>
          <a:xfrm>
            <a:off x="7761736" y="2559127"/>
            <a:ext cx="4597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Previsora General</a:t>
            </a:r>
          </a:p>
          <a:p>
            <a:r>
              <a:rPr lang="es-ES" dirty="0"/>
              <a:t>Póliza especial de convenio colectivo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57B99B-5B52-474D-8B94-7618E3E8EF7F}"/>
              </a:ext>
            </a:extLst>
          </p:cNvPr>
          <p:cNvSpPr txBox="1"/>
          <p:nvPr/>
        </p:nvSpPr>
        <p:spPr>
          <a:xfrm>
            <a:off x="8179438" y="3713289"/>
            <a:ext cx="40360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Senassur</a:t>
            </a:r>
            <a:endParaRPr lang="es-ES" b="1" dirty="0"/>
          </a:p>
          <a:p>
            <a:r>
              <a:rPr lang="es-ES" dirty="0"/>
              <a:t>Acuerdo especial para la cobertura de motos acuáticas y de carretera, para terceros con robo e incendio y todo riesgo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6F77490-390F-40B9-8B2F-170930CF9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149" y="6411198"/>
            <a:ext cx="1793851" cy="38508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4ECACA7-5155-4352-814F-398BBA0969A8}"/>
              </a:ext>
            </a:extLst>
          </p:cNvPr>
          <p:cNvSpPr txBox="1"/>
          <p:nvPr/>
        </p:nvSpPr>
        <p:spPr>
          <a:xfrm>
            <a:off x="6951332" y="850967"/>
            <a:ext cx="4808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IMQ</a:t>
            </a:r>
          </a:p>
          <a:p>
            <a:r>
              <a:rPr lang="es-ES" dirty="0"/>
              <a:t>Igualdad de precios en todos los canales, posibilidad de venta en todos los colectivos, y productos de carácter general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41A5407-8D83-4A1A-9561-A1E5FB951383}"/>
              </a:ext>
            </a:extLst>
          </p:cNvPr>
          <p:cNvSpPr txBox="1"/>
          <p:nvPr/>
        </p:nvSpPr>
        <p:spPr>
          <a:xfrm>
            <a:off x="112862" y="1404965"/>
            <a:ext cx="61695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err="1"/>
              <a:t>Arag</a:t>
            </a:r>
            <a:br>
              <a:rPr lang="es-ES" dirty="0">
                <a:solidFill>
                  <a:srgbClr val="0070C0"/>
                </a:solidFill>
              </a:rPr>
            </a:b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Coberturas de protección jurídica auto y familiar privada</a:t>
            </a:r>
          </a:p>
          <a:p>
            <a:endParaRPr lang="es-ES" dirty="0">
              <a:solidFill>
                <a:srgbClr val="0070C0"/>
              </a:solidFill>
            </a:endParaRPr>
          </a:p>
          <a:p>
            <a:r>
              <a:rPr lang="es-ES" b="1" dirty="0" err="1"/>
              <a:t>Asisa</a:t>
            </a:r>
            <a:endParaRPr lang="es-ES" b="1" dirty="0"/>
          </a:p>
          <a:p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Cobertura y precio</a:t>
            </a:r>
          </a:p>
          <a:p>
            <a:endParaRPr lang="es-ES" dirty="0">
              <a:solidFill>
                <a:srgbClr val="0070C0"/>
              </a:solidFill>
            </a:endParaRPr>
          </a:p>
          <a:p>
            <a:r>
              <a:rPr lang="es-ES" b="1" dirty="0"/>
              <a:t>CGPA</a:t>
            </a:r>
          </a:p>
          <a:p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Póliza RC para Agentes Exclusivos Colegiados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E75F6AB-352D-45B9-8BD3-F4C6FC33D2E4}"/>
              </a:ext>
            </a:extLst>
          </p:cNvPr>
          <p:cNvSpPr txBox="1"/>
          <p:nvPr/>
        </p:nvSpPr>
        <p:spPr>
          <a:xfrm>
            <a:off x="221434" y="4080235"/>
            <a:ext cx="5377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Das</a:t>
            </a:r>
          </a:p>
          <a:p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Protección jurídica Das Abogado de empresa para Empresas de Mediadores Colegiados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A2F4973-EA01-425B-BFAC-4AF26F5A5125}"/>
              </a:ext>
            </a:extLst>
          </p:cNvPr>
          <p:cNvSpPr txBox="1"/>
          <p:nvPr/>
        </p:nvSpPr>
        <p:spPr>
          <a:xfrm>
            <a:off x="221434" y="5221091"/>
            <a:ext cx="6137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DKV</a:t>
            </a:r>
          </a:p>
          <a:p>
            <a:r>
              <a:rPr lang="es-ES" dirty="0"/>
              <a:t>Acuerdo especial en Salud para Colegiados y familiares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60A359A-757E-49D6-9787-A645CA8D098C}"/>
              </a:ext>
            </a:extLst>
          </p:cNvPr>
          <p:cNvSpPr txBox="1"/>
          <p:nvPr/>
        </p:nvSpPr>
        <p:spPr>
          <a:xfrm>
            <a:off x="112862" y="421174"/>
            <a:ext cx="5006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Nuestros Acuerdos</a:t>
            </a:r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 descr="sala de conferencias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" b="45"/>
          <a:stretch>
            <a:fillRect/>
          </a:stretch>
        </p:blipFill>
        <p:spPr>
          <a:xfrm>
            <a:off x="0" y="1"/>
            <a:ext cx="12192000" cy="6371350"/>
          </a:xfr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3</a:t>
            </a:fld>
            <a:endParaRPr lang="es-ES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Large image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12CEBF5-A27A-4AA7-A5D6-A5963D59F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9749" y="6418720"/>
            <a:ext cx="1622818" cy="34836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D6734BF-86D6-4251-8F26-A6004ECEACFA}"/>
              </a:ext>
            </a:extLst>
          </p:cNvPr>
          <p:cNvSpPr txBox="1"/>
          <p:nvPr/>
        </p:nvSpPr>
        <p:spPr>
          <a:xfrm>
            <a:off x="408892" y="882128"/>
            <a:ext cx="537523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DESCUENTOS EN</a:t>
            </a:r>
          </a:p>
          <a:p>
            <a:endParaRPr lang="es-ES" dirty="0"/>
          </a:p>
          <a:p>
            <a:r>
              <a:rPr lang="es-ES" b="1" dirty="0">
                <a:solidFill>
                  <a:srgbClr val="0070C0"/>
                </a:solidFill>
              </a:rPr>
              <a:t>BASQUEKIDE (SERVICIO DE LOPD)</a:t>
            </a:r>
          </a:p>
          <a:p>
            <a:endParaRPr lang="es-ES" b="1" dirty="0">
              <a:solidFill>
                <a:srgbClr val="0070C0"/>
              </a:solidFill>
            </a:endParaRPr>
          </a:p>
          <a:p>
            <a:r>
              <a:rPr lang="es-ES" b="1" dirty="0">
                <a:solidFill>
                  <a:srgbClr val="0070C0"/>
                </a:solidFill>
              </a:rPr>
              <a:t>CRISTALBOX (LUNAS DE AUTOMÓVIL)</a:t>
            </a:r>
          </a:p>
          <a:p>
            <a:endParaRPr lang="es-ES" b="1" dirty="0">
              <a:solidFill>
                <a:srgbClr val="0070C0"/>
              </a:solidFill>
            </a:endParaRPr>
          </a:p>
          <a:p>
            <a:r>
              <a:rPr lang="es-ES" b="1" dirty="0">
                <a:solidFill>
                  <a:srgbClr val="0070C0"/>
                </a:solidFill>
              </a:rPr>
              <a:t>CODEOSCOPIC (MULTITARIFICADOR)</a:t>
            </a:r>
          </a:p>
          <a:p>
            <a:endParaRPr lang="es-ES" b="1" dirty="0">
              <a:solidFill>
                <a:srgbClr val="0070C0"/>
              </a:solidFill>
            </a:endParaRPr>
          </a:p>
          <a:p>
            <a:r>
              <a:rPr lang="es-ES" b="1" dirty="0">
                <a:solidFill>
                  <a:srgbClr val="0070C0"/>
                </a:solidFill>
              </a:rPr>
              <a:t>GTD (SERVICIO SEGUNDA PERITACIÓN)</a:t>
            </a:r>
          </a:p>
          <a:p>
            <a:endParaRPr lang="es-ES" b="1" dirty="0">
              <a:solidFill>
                <a:srgbClr val="0070C0"/>
              </a:solidFill>
            </a:endParaRPr>
          </a:p>
          <a:p>
            <a:r>
              <a:rPr lang="es-ES" b="1" dirty="0">
                <a:solidFill>
                  <a:srgbClr val="0070C0"/>
                </a:solidFill>
              </a:rPr>
              <a:t>GOYA (MATERIAL DE OFICINA</a:t>
            </a:r>
          </a:p>
          <a:p>
            <a:endParaRPr lang="es-ES" b="1" dirty="0">
              <a:solidFill>
                <a:srgbClr val="0070C0"/>
              </a:solidFill>
            </a:endParaRPr>
          </a:p>
          <a:p>
            <a:r>
              <a:rPr lang="es-ES" b="1" dirty="0">
                <a:solidFill>
                  <a:srgbClr val="0070C0"/>
                </a:solidFill>
              </a:rPr>
              <a:t>QSIM (CERTIFICADO DE CALIDAD EN TU NEGOCIO</a:t>
            </a:r>
            <a:r>
              <a:rPr lang="es-ES" b="1" dirty="0">
                <a:solidFill>
                  <a:srgbClr val="002060"/>
                </a:solidFill>
              </a:rPr>
              <a:t>)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F3EE588-D71B-4B85-A35B-9E3094761F0E}"/>
              </a:ext>
            </a:extLst>
          </p:cNvPr>
          <p:cNvSpPr txBox="1"/>
          <p:nvPr/>
        </p:nvSpPr>
        <p:spPr>
          <a:xfrm>
            <a:off x="5903310" y="2170013"/>
            <a:ext cx="61695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PROGESDATOS (SERVICIO DE LOPD)</a:t>
            </a:r>
          </a:p>
          <a:p>
            <a:endParaRPr lang="es-ES" b="1" dirty="0">
              <a:solidFill>
                <a:srgbClr val="0070C0"/>
              </a:solidFill>
            </a:endParaRPr>
          </a:p>
          <a:p>
            <a:r>
              <a:rPr lang="es-ES" b="1" dirty="0">
                <a:solidFill>
                  <a:srgbClr val="0070C0"/>
                </a:solidFill>
              </a:rPr>
              <a:t>SABADELL (SEGUNDA CUENTA OBLIGATORIA GRATUITA)</a:t>
            </a:r>
          </a:p>
          <a:p>
            <a:endParaRPr lang="es-ES" b="1" dirty="0">
              <a:solidFill>
                <a:srgbClr val="0070C0"/>
              </a:solidFill>
            </a:endParaRPr>
          </a:p>
          <a:p>
            <a:r>
              <a:rPr lang="es-ES" b="1" dirty="0">
                <a:solidFill>
                  <a:srgbClr val="0070C0"/>
                </a:solidFill>
              </a:rPr>
              <a:t>VALORA PREVENCIÓN (PRL)</a:t>
            </a:r>
          </a:p>
          <a:p>
            <a:endParaRPr lang="es-ES" b="1" dirty="0">
              <a:solidFill>
                <a:srgbClr val="0070C0"/>
              </a:solidFill>
            </a:endParaRPr>
          </a:p>
          <a:p>
            <a:r>
              <a:rPr lang="es-ES" b="1" dirty="0">
                <a:solidFill>
                  <a:srgbClr val="0070C0"/>
                </a:solidFill>
              </a:rPr>
              <a:t>TESIS SOLUCIONES (PROGRAMA DE GESTIÓN)</a:t>
            </a: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Marcador de posición de imagen 31" descr="manos aplaudiendo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sz="5200" dirty="0"/>
              <a:t>Gracias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-ES" sz="1800" dirty="0"/>
              <a:t>688.889.170</a:t>
            </a:r>
          </a:p>
        </p:txBody>
      </p:sp>
      <p:pic>
        <p:nvPicPr>
          <p:cNvPr id="10" name="Gráfico 9" descr="Smartphone" title="Icono del número de teléfono del moderado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s-ES" sz="1800" dirty="0" err="1"/>
              <a:t>administracion@cmsab.eus</a:t>
            </a:r>
            <a:endParaRPr lang="es-ES" sz="1800" dirty="0"/>
          </a:p>
        </p:txBody>
      </p:sp>
      <p:pic>
        <p:nvPicPr>
          <p:cNvPr id="9" name="Gráfico 8" descr="Sobre" title="Icono del correo electrónico del moderador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es-ES" sz="1800" dirty="0" err="1"/>
              <a:t>cmsab.eus</a:t>
            </a:r>
            <a:endParaRPr lang="es-ES" sz="1800" dirty="0"/>
          </a:p>
        </p:txBody>
      </p:sp>
      <p:pic>
        <p:nvPicPr>
          <p:cNvPr id="11" name="Gráfico 10" descr="Vínculo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750_TF16411250.potx" id="{EC119539-042E-42FB-99A7-818D6F707D97}" vid="{2C342CDD-8033-4EFC-A050-FD44D51CF9E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6dc4bcd6-49db-4c07-9060-8acfc67cef9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negocios atractiva</Template>
  <TotalTime>52</TotalTime>
  <Words>186</Words>
  <Application>Microsoft Office PowerPoint</Application>
  <PresentationFormat>Panorámica</PresentationFormat>
  <Paragraphs>52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Arial Rounded MT Bold</vt:lpstr>
      <vt:lpstr>Calibri</vt:lpstr>
      <vt:lpstr>Candara</vt:lpstr>
      <vt:lpstr>Corbel</vt:lpstr>
      <vt:lpstr>Times New Roman</vt:lpstr>
      <vt:lpstr>Tema de Office</vt:lpstr>
      <vt:lpstr>Acuerdos con Compañías Aseguradoras y Empresas ajenas al sector</vt:lpstr>
      <vt:lpstr>Presentación de PowerPoint</vt:lpstr>
      <vt:lpstr>Large image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colegio mediadores</dc:creator>
  <cp:lastModifiedBy>colegio mediadores</cp:lastModifiedBy>
  <cp:revision>6</cp:revision>
  <dcterms:created xsi:type="dcterms:W3CDTF">2021-05-27T14:29:49Z</dcterms:created>
  <dcterms:modified xsi:type="dcterms:W3CDTF">2021-05-27T15:22:15Z</dcterms:modified>
</cp:coreProperties>
</file>