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charts/chart3.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charts/chart4.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83" r:id="rId4"/>
    <p:sldId id="269" r:id="rId5"/>
    <p:sldId id="260" r:id="rId6"/>
    <p:sldId id="261" r:id="rId7"/>
    <p:sldId id="262" r:id="rId8"/>
    <p:sldId id="263" r:id="rId9"/>
    <p:sldId id="264" r:id="rId10"/>
    <p:sldId id="265" r:id="rId11"/>
    <p:sldId id="266" r:id="rId12"/>
    <p:sldId id="267" r:id="rId13"/>
    <p:sldId id="282" r:id="rId14"/>
    <p:sldId id="291" r:id="rId15"/>
    <p:sldId id="312" r:id="rId16"/>
    <p:sldId id="313" r:id="rId17"/>
    <p:sldId id="311" r:id="rId18"/>
    <p:sldId id="310" r:id="rId19"/>
    <p:sldId id="309" r:id="rId20"/>
    <p:sldId id="297" r:id="rId21"/>
    <p:sldId id="318" r:id="rId22"/>
    <p:sldId id="314" r:id="rId23"/>
    <p:sldId id="281" r:id="rId24"/>
    <p:sldId id="278" r:id="rId25"/>
    <p:sldId id="273" r:id="rId26"/>
    <p:sldId id="272" r:id="rId27"/>
    <p:sldId id="300" r:id="rId28"/>
    <p:sldId id="277" r:id="rId29"/>
    <p:sldId id="275" r:id="rId30"/>
    <p:sldId id="308" r:id="rId31"/>
    <p:sldId id="319" r:id="rId32"/>
    <p:sldId id="320" r:id="rId33"/>
    <p:sldId id="321" r:id="rId34"/>
    <p:sldId id="280" r:id="rId35"/>
    <p:sldId id="294" r:id="rId36"/>
    <p:sldId id="315" r:id="rId37"/>
    <p:sldId id="295" r:id="rId38"/>
    <p:sldId id="302" r:id="rId39"/>
    <p:sldId id="301" r:id="rId40"/>
    <p:sldId id="303" r:id="rId41"/>
    <p:sldId id="316" r:id="rId42"/>
    <p:sldId id="317" r:id="rId43"/>
    <p:sldId id="276" r:id="rId44"/>
    <p:sldId id="306" r:id="rId4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1" autoAdjust="0"/>
    <p:restoredTop sz="94737" autoAdjust="0"/>
  </p:normalViewPr>
  <p:slideViewPr>
    <p:cSldViewPr>
      <p:cViewPr varScale="1">
        <p:scale>
          <a:sx n="67" d="100"/>
          <a:sy n="67" d="100"/>
        </p:scale>
        <p:origin x="-5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lig\dfs\comun\Dptos\Product%20Managers\PM%20Diversos\Accidentes\Presentaci&#243;n%20Barahona%20Nov_2015\Gr&#225;ficos%20Presentaci&#243;n.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lig\dfs\comun\Dptos\Product%20Managers\PM%20Diversos\Accidentes\Presentaci&#243;n%20Barahona%20Nov_2015\Gr&#225;ficos%20Presentaci&#243;n.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lig\dfs\comun\Dptos\Product%20Managers\PM%20Diversos\Accidentes\Presentaci&#243;n%20Barahona%20Nov_2015\Gr&#225;ficos%20Presentaci&#243;n.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ig\dfs\comun\Dptos\Product%20Managers\PM%20Diversos\Accidentes\Presentaci&#243;n%20Barahona%20Nov_2015\Gr&#225;ficos%20Presentaci&#243;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AngAx val="1"/>
    </c:view3D>
    <c:plotArea>
      <c:layout>
        <c:manualLayout>
          <c:layoutTarget val="inner"/>
          <c:xMode val="edge"/>
          <c:yMode val="edge"/>
          <c:x val="0.13232938508091491"/>
          <c:y val="2.2235168283383219E-2"/>
          <c:w val="0.84048311859849634"/>
          <c:h val="0.86309232082805476"/>
        </c:manualLayout>
      </c:layout>
      <c:bar3DChart>
        <c:barDir val="col"/>
        <c:grouping val="clustered"/>
        <c:ser>
          <c:idx val="0"/>
          <c:order val="0"/>
          <c:tx>
            <c:strRef>
              <c:f>Tamaño!$A$4</c:f>
              <c:strCache>
                <c:ptCount val="1"/>
                <c:pt idx="0">
                  <c:v>Primas Brutas</c:v>
                </c:pt>
              </c:strCache>
            </c:strRef>
          </c:tx>
          <c:cat>
            <c:numRef>
              <c:f>Tamaño!$B$3:$O$3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Tamaño!$B$4:$O$4</c:f>
              <c:numCache>
                <c:formatCode>#,##0</c:formatCode>
                <c:ptCount val="14"/>
                <c:pt idx="0">
                  <c:v>678710450.03363633</c:v>
                </c:pt>
                <c:pt idx="1">
                  <c:v>707510232.1500001</c:v>
                </c:pt>
                <c:pt idx="2">
                  <c:v>762579075.66000032</c:v>
                </c:pt>
                <c:pt idx="3">
                  <c:v>814865076</c:v>
                </c:pt>
                <c:pt idx="4">
                  <c:v>868207489</c:v>
                </c:pt>
                <c:pt idx="5">
                  <c:v>925718686.5</c:v>
                </c:pt>
                <c:pt idx="6">
                  <c:v>940869891.16999996</c:v>
                </c:pt>
                <c:pt idx="7">
                  <c:v>985579475.84999788</c:v>
                </c:pt>
                <c:pt idx="8">
                  <c:v>953559563.82000029</c:v>
                </c:pt>
                <c:pt idx="9">
                  <c:v>900379389.40779936</c:v>
                </c:pt>
                <c:pt idx="10">
                  <c:v>882188397.37530053</c:v>
                </c:pt>
                <c:pt idx="11">
                  <c:v>844719410.29900002</c:v>
                </c:pt>
                <c:pt idx="12">
                  <c:v>800360989.58929992</c:v>
                </c:pt>
                <c:pt idx="13">
                  <c:v>799590423.87399983</c:v>
                </c:pt>
              </c:numCache>
            </c:numRef>
          </c:val>
          <c:shape val="box"/>
        </c:ser>
        <c:shape val="cylinder"/>
        <c:axId val="60734464"/>
        <c:axId val="62141184"/>
        <c:axId val="0"/>
      </c:bar3DChart>
      <c:catAx>
        <c:axId val="60734464"/>
        <c:scaling>
          <c:orientation val="minMax"/>
        </c:scaling>
        <c:axPos val="b"/>
        <c:numFmt formatCode="General" sourceLinked="1"/>
        <c:tickLblPos val="nextTo"/>
        <c:crossAx val="62141184"/>
        <c:crosses val="autoZero"/>
        <c:auto val="1"/>
        <c:lblAlgn val="ctr"/>
        <c:lblOffset val="100"/>
      </c:catAx>
      <c:valAx>
        <c:axId val="62141184"/>
        <c:scaling>
          <c:orientation val="minMax"/>
        </c:scaling>
        <c:axPos val="l"/>
        <c:majorGridlines/>
        <c:numFmt formatCode="#,##0" sourceLinked="1"/>
        <c:tickLblPos val="nextTo"/>
        <c:txPr>
          <a:bodyPr/>
          <a:lstStyle/>
          <a:p>
            <a:pPr>
              <a:defRPr b="0"/>
            </a:pPr>
            <a:endParaRPr lang="es-ES"/>
          </a:p>
        </c:txPr>
        <c:crossAx val="60734464"/>
        <c:crosses val="autoZero"/>
        <c:crossBetween val="between"/>
      </c:valAx>
    </c:plotArea>
    <c:plotVisOnly val="1"/>
  </c:chart>
  <c:spPr>
    <a:ln>
      <a:noFill/>
    </a:ln>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view3D>
      <c:rAngAx val="1"/>
    </c:view3D>
    <c:plotArea>
      <c:layout/>
      <c:bar3DChart>
        <c:barDir val="col"/>
        <c:grouping val="clustered"/>
        <c:ser>
          <c:idx val="0"/>
          <c:order val="0"/>
          <c:tx>
            <c:strRef>
              <c:f>'ELR Ratio Combinado'!$B$4</c:f>
              <c:strCache>
                <c:ptCount val="1"/>
                <c:pt idx="0">
                  <c:v>ELR</c:v>
                </c:pt>
              </c:strCache>
            </c:strRef>
          </c:tx>
          <c:spPr>
            <a:solidFill>
              <a:srgbClr val="C00000"/>
            </a:solidFill>
          </c:spPr>
          <c:dLbls>
            <c:numFmt formatCode="0%" sourceLinked="0"/>
            <c:txPr>
              <a:bodyPr/>
              <a:lstStyle/>
              <a:p>
                <a:pPr>
                  <a:defRPr sz="800" b="1"/>
                </a:pPr>
                <a:endParaRPr lang="es-ES"/>
              </a:p>
            </c:txPr>
            <c:showVal val="1"/>
          </c:dLbls>
          <c:cat>
            <c:numRef>
              <c:f>'ELR Ratio Combinado'!$C$3:$P$3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'ELR Ratio Combinado'!$C$4:$P$4</c:f>
              <c:numCache>
                <c:formatCode>0.0%</c:formatCode>
                <c:ptCount val="14"/>
                <c:pt idx="0">
                  <c:v>0.53786713467799929</c:v>
                </c:pt>
                <c:pt idx="1">
                  <c:v>0.52767122524222287</c:v>
                </c:pt>
                <c:pt idx="2">
                  <c:v>0.50370706450023317</c:v>
                </c:pt>
                <c:pt idx="3">
                  <c:v>0.49478517471768696</c:v>
                </c:pt>
                <c:pt idx="4">
                  <c:v>0.48368557438232512</c:v>
                </c:pt>
                <c:pt idx="5">
                  <c:v>0.45047821932457238</c:v>
                </c:pt>
                <c:pt idx="6">
                  <c:v>0.42955712509560651</c:v>
                </c:pt>
                <c:pt idx="7">
                  <c:v>0.42569671833736089</c:v>
                </c:pt>
                <c:pt idx="8">
                  <c:v>0.35340573249036478</c:v>
                </c:pt>
                <c:pt idx="9">
                  <c:v>0.37270458040372934</c:v>
                </c:pt>
                <c:pt idx="10">
                  <c:v>0.3992459877663328</c:v>
                </c:pt>
                <c:pt idx="11">
                  <c:v>0.34849847105312631</c:v>
                </c:pt>
                <c:pt idx="12">
                  <c:v>0.40632829297475109</c:v>
                </c:pt>
                <c:pt idx="13">
                  <c:v>0.39977795527535465</c:v>
                </c:pt>
              </c:numCache>
            </c:numRef>
          </c:val>
        </c:ser>
        <c:ser>
          <c:idx val="1"/>
          <c:order val="1"/>
          <c:tx>
            <c:strRef>
              <c:f>'ELR Ratio Combinado'!$B$5</c:f>
              <c:strCache>
                <c:ptCount val="1"/>
                <c:pt idx="0">
                  <c:v>Ratio Combinado</c:v>
                </c:pt>
              </c:strCache>
            </c:strRef>
          </c:tx>
          <c:spPr>
            <a:solidFill>
              <a:schemeClr val="accent1"/>
            </a:solidFill>
          </c:spPr>
          <c:dLbls>
            <c:numFmt formatCode="0%" sourceLinked="0"/>
            <c:txPr>
              <a:bodyPr/>
              <a:lstStyle/>
              <a:p>
                <a:pPr>
                  <a:defRPr sz="800" b="1"/>
                </a:pPr>
                <a:endParaRPr lang="es-ES"/>
              </a:p>
            </c:txPr>
            <c:showVal val="1"/>
          </c:dLbls>
          <c:cat>
            <c:numRef>
              <c:f>'ELR Ratio Combinado'!$C$3:$P$3</c:f>
              <c:numCache>
                <c:formatCode>General</c:formatCode>
                <c:ptCount val="14"/>
                <c:pt idx="0">
                  <c:v>2001</c:v>
                </c:pt>
                <c:pt idx="1">
                  <c:v>2002</c:v>
                </c:pt>
                <c:pt idx="2">
                  <c:v>2003</c:v>
                </c:pt>
                <c:pt idx="3">
                  <c:v>2004</c:v>
                </c:pt>
                <c:pt idx="4">
                  <c:v>2005</c:v>
                </c:pt>
                <c:pt idx="5">
                  <c:v>2006</c:v>
                </c:pt>
                <c:pt idx="6">
                  <c:v>2007</c:v>
                </c:pt>
                <c:pt idx="7">
                  <c:v>2008</c:v>
                </c:pt>
                <c:pt idx="8">
                  <c:v>2009</c:v>
                </c:pt>
                <c:pt idx="9">
                  <c:v>2010</c:v>
                </c:pt>
                <c:pt idx="10">
                  <c:v>2011</c:v>
                </c:pt>
                <c:pt idx="11">
                  <c:v>2012</c:v>
                </c:pt>
                <c:pt idx="12">
                  <c:v>2013</c:v>
                </c:pt>
                <c:pt idx="13">
                  <c:v>2014</c:v>
                </c:pt>
              </c:numCache>
            </c:numRef>
          </c:cat>
          <c:val>
            <c:numRef>
              <c:f>'ELR Ratio Combinado'!$C$5:$P$5</c:f>
              <c:numCache>
                <c:formatCode>0.0%</c:formatCode>
                <c:ptCount val="14"/>
                <c:pt idx="0">
                  <c:v>0.86826461773274644</c:v>
                </c:pt>
                <c:pt idx="1">
                  <c:v>0.82826099591413527</c:v>
                </c:pt>
                <c:pt idx="2">
                  <c:v>0.79452650873695685</c:v>
                </c:pt>
                <c:pt idx="3">
                  <c:v>0.77362843072685883</c:v>
                </c:pt>
                <c:pt idx="4">
                  <c:v>0.76232045379189683</c:v>
                </c:pt>
                <c:pt idx="5">
                  <c:v>0.7301646159110996</c:v>
                </c:pt>
                <c:pt idx="6">
                  <c:v>0.72437173929807575</c:v>
                </c:pt>
                <c:pt idx="7">
                  <c:v>0.71923940339630865</c:v>
                </c:pt>
                <c:pt idx="8">
                  <c:v>0.6475976990500486</c:v>
                </c:pt>
                <c:pt idx="9">
                  <c:v>0.67440763314150098</c:v>
                </c:pt>
                <c:pt idx="10">
                  <c:v>0.7176902343428283</c:v>
                </c:pt>
                <c:pt idx="11">
                  <c:v>0.67805000432198625</c:v>
                </c:pt>
                <c:pt idx="12">
                  <c:v>0.74056728070323441</c:v>
                </c:pt>
                <c:pt idx="13">
                  <c:v>0.74603651227106382</c:v>
                </c:pt>
              </c:numCache>
            </c:numRef>
          </c:val>
        </c:ser>
        <c:dLbls>
          <c:showVal val="1"/>
        </c:dLbls>
        <c:shape val="box"/>
        <c:axId val="62156160"/>
        <c:axId val="62162048"/>
        <c:axId val="0"/>
      </c:bar3DChart>
      <c:catAx>
        <c:axId val="62156160"/>
        <c:scaling>
          <c:orientation val="minMax"/>
        </c:scaling>
        <c:axPos val="b"/>
        <c:numFmt formatCode="General" sourceLinked="1"/>
        <c:majorTickMark val="none"/>
        <c:tickLblPos val="nextTo"/>
        <c:crossAx val="62162048"/>
        <c:crosses val="autoZero"/>
        <c:auto val="1"/>
        <c:lblAlgn val="ctr"/>
        <c:lblOffset val="100"/>
      </c:catAx>
      <c:valAx>
        <c:axId val="62162048"/>
        <c:scaling>
          <c:orientation val="minMax"/>
        </c:scaling>
        <c:axPos val="l"/>
        <c:numFmt formatCode="0.0%" sourceLinked="1"/>
        <c:majorTickMark val="none"/>
        <c:tickLblPos val="nextTo"/>
        <c:crossAx val="62156160"/>
        <c:crosses val="autoZero"/>
        <c:crossBetween val="between"/>
      </c:valAx>
    </c:plotArea>
    <c:legend>
      <c:legendPos val="b"/>
      <c:layout/>
    </c:legend>
    <c:plotVisOnly val="1"/>
  </c:chart>
  <c:spPr>
    <a:ln>
      <a:noFill/>
    </a:ln>
  </c:sp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style val="18"/>
  <c:chart>
    <c:plotArea>
      <c:layout/>
      <c:pieChart>
        <c:varyColors val="1"/>
        <c:firstSliceAng val="0"/>
      </c:pieChart>
    </c:plotArea>
    <c:legend>
      <c:legendPos val="r"/>
      <c:layout/>
    </c:legend>
    <c:plotVisOnly val="1"/>
  </c:chart>
  <c:spPr>
    <a:ln>
      <a:noFill/>
    </a:ln>
  </c:spPr>
  <c:externalData r:id="rId1"/>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style val="18"/>
  <c:chart>
    <c:plotArea>
      <c:layout/>
      <c:pieChart>
        <c:varyColors val="1"/>
        <c:firstSliceAng val="0"/>
      </c:pieChart>
    </c:plotArea>
    <c:legend>
      <c:legendPos val="r"/>
      <c:layout/>
    </c:legend>
    <c:plotVisOnly val="1"/>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99D6DA-5338-4DE9-A83B-4B3A0743FAD8}"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es-ES"/>
        </a:p>
      </dgm:t>
    </dgm:pt>
    <dgm:pt modelId="{6491E184-D958-477C-93A7-0B2C46942DC2}">
      <dgm:prSet phldrT="[Texto]"/>
      <dgm:spPr/>
      <dgm:t>
        <a:bodyPr/>
        <a:lstStyle/>
        <a:p>
          <a:r>
            <a:rPr lang="es-ES" dirty="0" smtClean="0"/>
            <a:t>Seguro de Accidentes</a:t>
          </a:r>
          <a:endParaRPr lang="es-ES" dirty="0"/>
        </a:p>
      </dgm:t>
    </dgm:pt>
    <dgm:pt modelId="{F04B1423-1B81-4F6A-8A32-284BB3250D13}" type="parTrans" cxnId="{865FAC6F-909E-4EA8-956F-D946DEAB6EA0}">
      <dgm:prSet/>
      <dgm:spPr/>
      <dgm:t>
        <a:bodyPr/>
        <a:lstStyle/>
        <a:p>
          <a:endParaRPr lang="es-ES"/>
        </a:p>
      </dgm:t>
    </dgm:pt>
    <dgm:pt modelId="{F2226ABB-390E-4F30-9C10-90B88B12DD5D}" type="sibTrans" cxnId="{865FAC6F-909E-4EA8-956F-D946DEAB6EA0}">
      <dgm:prSet/>
      <dgm:spPr/>
      <dgm:t>
        <a:bodyPr/>
        <a:lstStyle/>
        <a:p>
          <a:endParaRPr lang="es-ES"/>
        </a:p>
      </dgm:t>
    </dgm:pt>
    <dgm:pt modelId="{FB65A3E0-C966-4CD6-82AC-FC95F6DA4D6E}">
      <dgm:prSet phldrT="[Texto]"/>
      <dgm:spPr/>
      <dgm:t>
        <a:bodyPr/>
        <a:lstStyle/>
        <a:p>
          <a:r>
            <a:rPr lang="es-ES" dirty="0" smtClean="0"/>
            <a:t>Colectivo</a:t>
          </a:r>
          <a:endParaRPr lang="es-ES" dirty="0"/>
        </a:p>
      </dgm:t>
    </dgm:pt>
    <dgm:pt modelId="{6ADE8D68-D249-4229-983C-8CAA6F94806F}" type="parTrans" cxnId="{E09B5E65-6407-478A-92E9-4CFA647094F8}">
      <dgm:prSet/>
      <dgm:spPr/>
      <dgm:t>
        <a:bodyPr/>
        <a:lstStyle/>
        <a:p>
          <a:endParaRPr lang="es-ES"/>
        </a:p>
      </dgm:t>
    </dgm:pt>
    <dgm:pt modelId="{3C5B681B-1D9F-4F1B-AD19-902698683A8F}" type="sibTrans" cxnId="{E09B5E65-6407-478A-92E9-4CFA647094F8}">
      <dgm:prSet/>
      <dgm:spPr/>
      <dgm:t>
        <a:bodyPr/>
        <a:lstStyle/>
        <a:p>
          <a:endParaRPr lang="es-ES"/>
        </a:p>
      </dgm:t>
    </dgm:pt>
    <dgm:pt modelId="{F2CB24B2-729D-4E96-BED1-06A1BA77729F}">
      <dgm:prSet phldrT="[Texto]"/>
      <dgm:spPr/>
      <dgm:t>
        <a:bodyPr/>
        <a:lstStyle/>
        <a:p>
          <a:r>
            <a:rPr lang="es-ES" dirty="0" smtClean="0"/>
            <a:t>Convenio</a:t>
          </a:r>
          <a:endParaRPr lang="es-ES" dirty="0"/>
        </a:p>
      </dgm:t>
    </dgm:pt>
    <dgm:pt modelId="{5436DC0B-9FDC-4A9C-90DC-FDCF18FE5CFF}" type="parTrans" cxnId="{31ED996B-3443-4C98-8E54-AA7D912F9438}">
      <dgm:prSet/>
      <dgm:spPr/>
      <dgm:t>
        <a:bodyPr/>
        <a:lstStyle/>
        <a:p>
          <a:endParaRPr lang="es-ES"/>
        </a:p>
      </dgm:t>
    </dgm:pt>
    <dgm:pt modelId="{CD81B991-52C7-4D04-BA4E-8C51564D0A1F}" type="sibTrans" cxnId="{31ED996B-3443-4C98-8E54-AA7D912F9438}">
      <dgm:prSet/>
      <dgm:spPr/>
      <dgm:t>
        <a:bodyPr/>
        <a:lstStyle/>
        <a:p>
          <a:endParaRPr lang="es-ES"/>
        </a:p>
      </dgm:t>
    </dgm:pt>
    <dgm:pt modelId="{60E206B4-E855-4C81-B5B8-88714C80CF05}">
      <dgm:prSet phldrT="[Texto]"/>
      <dgm:spPr/>
      <dgm:t>
        <a:bodyPr/>
        <a:lstStyle/>
        <a:p>
          <a:r>
            <a:rPr lang="es-ES" dirty="0" smtClean="0"/>
            <a:t>Individual</a:t>
          </a:r>
          <a:endParaRPr lang="es-ES" dirty="0"/>
        </a:p>
      </dgm:t>
    </dgm:pt>
    <dgm:pt modelId="{370A0386-D2FB-4B06-8B9D-803272313778}" type="parTrans" cxnId="{8DEE0774-A1F8-4B3F-893B-87DFECBAD722}">
      <dgm:prSet/>
      <dgm:spPr/>
      <dgm:t>
        <a:bodyPr/>
        <a:lstStyle/>
        <a:p>
          <a:endParaRPr lang="es-ES"/>
        </a:p>
      </dgm:t>
    </dgm:pt>
    <dgm:pt modelId="{C25CE1CE-20BD-4DC2-B524-2261DE4CA937}" type="sibTrans" cxnId="{8DEE0774-A1F8-4B3F-893B-87DFECBAD722}">
      <dgm:prSet/>
      <dgm:spPr/>
      <dgm:t>
        <a:bodyPr/>
        <a:lstStyle/>
        <a:p>
          <a:endParaRPr lang="es-ES"/>
        </a:p>
      </dgm:t>
    </dgm:pt>
    <dgm:pt modelId="{4938844D-9190-4228-ADC5-2E6363FEEF40}">
      <dgm:prSet phldrT="[Texto]"/>
      <dgm:spPr/>
      <dgm:t>
        <a:bodyPr/>
        <a:lstStyle/>
        <a:p>
          <a:r>
            <a:rPr lang="es-ES" dirty="0" smtClean="0"/>
            <a:t>Colectivo</a:t>
          </a:r>
          <a:endParaRPr lang="es-ES" dirty="0"/>
        </a:p>
      </dgm:t>
    </dgm:pt>
    <dgm:pt modelId="{94A068AD-EEFF-40A9-9625-5E0681EBBC67}" type="parTrans" cxnId="{84A10B43-0C75-4AA5-BD28-FAFF5D6C5A14}">
      <dgm:prSet/>
      <dgm:spPr/>
      <dgm:t>
        <a:bodyPr/>
        <a:lstStyle/>
        <a:p>
          <a:endParaRPr lang="es-ES"/>
        </a:p>
      </dgm:t>
    </dgm:pt>
    <dgm:pt modelId="{52DB3EC0-1217-40FF-91AD-95F49833111E}" type="sibTrans" cxnId="{84A10B43-0C75-4AA5-BD28-FAFF5D6C5A14}">
      <dgm:prSet/>
      <dgm:spPr/>
      <dgm:t>
        <a:bodyPr/>
        <a:lstStyle/>
        <a:p>
          <a:endParaRPr lang="es-ES"/>
        </a:p>
      </dgm:t>
    </dgm:pt>
    <dgm:pt modelId="{AE815476-C75C-47E9-8149-CFF7AF40E871}">
      <dgm:prSet phldrT="[Texto]"/>
      <dgm:spPr/>
      <dgm:t>
        <a:bodyPr/>
        <a:lstStyle/>
        <a:p>
          <a:r>
            <a:rPr lang="es-ES" dirty="0" smtClean="0"/>
            <a:t>Empresa</a:t>
          </a:r>
          <a:endParaRPr lang="es-ES" dirty="0"/>
        </a:p>
      </dgm:t>
    </dgm:pt>
    <dgm:pt modelId="{4E8118D9-D801-4D9E-A58C-AA6F5273C1B4}" type="parTrans" cxnId="{182E429D-7C0C-44C6-BBF7-C851689FE31A}">
      <dgm:prSet/>
      <dgm:spPr/>
      <dgm:t>
        <a:bodyPr/>
        <a:lstStyle/>
        <a:p>
          <a:endParaRPr lang="es-ES"/>
        </a:p>
      </dgm:t>
    </dgm:pt>
    <dgm:pt modelId="{59EC857E-D251-4EB0-828D-3B5B93DA727B}" type="sibTrans" cxnId="{182E429D-7C0C-44C6-BBF7-C851689FE31A}">
      <dgm:prSet/>
      <dgm:spPr/>
      <dgm:t>
        <a:bodyPr/>
        <a:lstStyle/>
        <a:p>
          <a:endParaRPr lang="es-ES"/>
        </a:p>
      </dgm:t>
    </dgm:pt>
    <dgm:pt modelId="{895639C5-64C3-4ACD-9B68-E38A66E5B272}">
      <dgm:prSet phldrT="[Texto]"/>
      <dgm:spPr/>
      <dgm:t>
        <a:bodyPr/>
        <a:lstStyle/>
        <a:p>
          <a:r>
            <a:rPr lang="es-ES" dirty="0" smtClean="0"/>
            <a:t>Abierto</a:t>
          </a:r>
          <a:endParaRPr lang="es-ES" dirty="0"/>
        </a:p>
      </dgm:t>
    </dgm:pt>
    <dgm:pt modelId="{A4DF786E-7147-435E-9A84-FCC40F52ED5B}" type="sibTrans" cxnId="{820884B9-C6FA-46CF-806F-A86B28A1AB5F}">
      <dgm:prSet/>
      <dgm:spPr/>
      <dgm:t>
        <a:bodyPr/>
        <a:lstStyle/>
        <a:p>
          <a:endParaRPr lang="es-ES"/>
        </a:p>
      </dgm:t>
    </dgm:pt>
    <dgm:pt modelId="{551CAD43-59FB-4EA0-BBBE-24B1000BA1E3}" type="parTrans" cxnId="{820884B9-C6FA-46CF-806F-A86B28A1AB5F}">
      <dgm:prSet/>
      <dgm:spPr/>
      <dgm:t>
        <a:bodyPr/>
        <a:lstStyle/>
        <a:p>
          <a:endParaRPr lang="es-ES"/>
        </a:p>
      </dgm:t>
    </dgm:pt>
    <dgm:pt modelId="{9C0E66DA-87BD-45D3-9E53-64968B75C415}" type="pres">
      <dgm:prSet presAssocID="{AC99D6DA-5338-4DE9-A83B-4B3A0743FAD8}" presName="diagram" presStyleCnt="0">
        <dgm:presLayoutVars>
          <dgm:chPref val="1"/>
          <dgm:dir/>
          <dgm:animOne val="branch"/>
          <dgm:animLvl val="lvl"/>
          <dgm:resizeHandles val="exact"/>
        </dgm:presLayoutVars>
      </dgm:prSet>
      <dgm:spPr/>
      <dgm:t>
        <a:bodyPr/>
        <a:lstStyle/>
        <a:p>
          <a:endParaRPr lang="es-ES"/>
        </a:p>
      </dgm:t>
    </dgm:pt>
    <dgm:pt modelId="{7800C3BE-01DA-4F6B-866C-AA13009EC628}" type="pres">
      <dgm:prSet presAssocID="{6491E184-D958-477C-93A7-0B2C46942DC2}" presName="root1" presStyleCnt="0"/>
      <dgm:spPr/>
    </dgm:pt>
    <dgm:pt modelId="{48E7E018-53A4-4D76-8B46-32376AD6FE6A}" type="pres">
      <dgm:prSet presAssocID="{6491E184-D958-477C-93A7-0B2C46942DC2}" presName="LevelOneTextNode" presStyleLbl="node0" presStyleIdx="0" presStyleCnt="3" custScaleX="44317" custScaleY="39374" custLinFactNeighborX="716" custLinFactNeighborY="-6545">
        <dgm:presLayoutVars>
          <dgm:chPref val="3"/>
        </dgm:presLayoutVars>
      </dgm:prSet>
      <dgm:spPr/>
      <dgm:t>
        <a:bodyPr/>
        <a:lstStyle/>
        <a:p>
          <a:endParaRPr lang="es-ES"/>
        </a:p>
      </dgm:t>
    </dgm:pt>
    <dgm:pt modelId="{910E6EE0-2979-4AB3-8F59-0571BEDB6D51}" type="pres">
      <dgm:prSet presAssocID="{6491E184-D958-477C-93A7-0B2C46942DC2}" presName="level2hierChild" presStyleCnt="0"/>
      <dgm:spPr/>
    </dgm:pt>
    <dgm:pt modelId="{D44B8A64-9F7C-4A0E-A5A9-4FE2E78EEC99}" type="pres">
      <dgm:prSet presAssocID="{6ADE8D68-D249-4229-983C-8CAA6F94806F}" presName="conn2-1" presStyleLbl="parChTrans1D2" presStyleIdx="0" presStyleCnt="2"/>
      <dgm:spPr/>
      <dgm:t>
        <a:bodyPr/>
        <a:lstStyle/>
        <a:p>
          <a:endParaRPr lang="es-ES"/>
        </a:p>
      </dgm:t>
    </dgm:pt>
    <dgm:pt modelId="{A476227C-0195-446D-82F2-B9BE33344E98}" type="pres">
      <dgm:prSet presAssocID="{6ADE8D68-D249-4229-983C-8CAA6F94806F}" presName="connTx" presStyleLbl="parChTrans1D2" presStyleIdx="0" presStyleCnt="2"/>
      <dgm:spPr/>
      <dgm:t>
        <a:bodyPr/>
        <a:lstStyle/>
        <a:p>
          <a:endParaRPr lang="es-ES"/>
        </a:p>
      </dgm:t>
    </dgm:pt>
    <dgm:pt modelId="{DEEA36E0-6915-46D7-B187-BC018AD164F0}" type="pres">
      <dgm:prSet presAssocID="{FB65A3E0-C966-4CD6-82AC-FC95F6DA4D6E}" presName="root2" presStyleCnt="0"/>
      <dgm:spPr/>
    </dgm:pt>
    <dgm:pt modelId="{4CF43E20-5095-48B6-A06D-70EBDA658321}" type="pres">
      <dgm:prSet presAssocID="{FB65A3E0-C966-4CD6-82AC-FC95F6DA4D6E}" presName="LevelTwoTextNode" presStyleLbl="node2" presStyleIdx="0" presStyleCnt="2" custScaleX="32806" custScaleY="33373" custLinFactNeighborX="-30826" custLinFactNeighborY="48764">
        <dgm:presLayoutVars>
          <dgm:chPref val="3"/>
        </dgm:presLayoutVars>
      </dgm:prSet>
      <dgm:spPr/>
      <dgm:t>
        <a:bodyPr/>
        <a:lstStyle/>
        <a:p>
          <a:endParaRPr lang="es-ES"/>
        </a:p>
      </dgm:t>
    </dgm:pt>
    <dgm:pt modelId="{C0CE6073-D34D-47B0-BAB8-09BE2F99F9C9}" type="pres">
      <dgm:prSet presAssocID="{FB65A3E0-C966-4CD6-82AC-FC95F6DA4D6E}" presName="level3hierChild" presStyleCnt="0"/>
      <dgm:spPr/>
    </dgm:pt>
    <dgm:pt modelId="{C4402640-211A-4C6E-B13E-A96A9C8768F6}" type="pres">
      <dgm:prSet presAssocID="{551CAD43-59FB-4EA0-BBBE-24B1000BA1E3}" presName="conn2-1" presStyleLbl="parChTrans1D3" presStyleIdx="0" presStyleCnt="2"/>
      <dgm:spPr/>
      <dgm:t>
        <a:bodyPr/>
        <a:lstStyle/>
        <a:p>
          <a:endParaRPr lang="es-ES"/>
        </a:p>
      </dgm:t>
    </dgm:pt>
    <dgm:pt modelId="{53DBD238-7835-4376-BDFD-F05D6CF9CD6A}" type="pres">
      <dgm:prSet presAssocID="{551CAD43-59FB-4EA0-BBBE-24B1000BA1E3}" presName="connTx" presStyleLbl="parChTrans1D3" presStyleIdx="0" presStyleCnt="2"/>
      <dgm:spPr/>
      <dgm:t>
        <a:bodyPr/>
        <a:lstStyle/>
        <a:p>
          <a:endParaRPr lang="es-ES"/>
        </a:p>
      </dgm:t>
    </dgm:pt>
    <dgm:pt modelId="{A9172864-75C5-4177-A80C-E1C33848099F}" type="pres">
      <dgm:prSet presAssocID="{895639C5-64C3-4ACD-9B68-E38A66E5B272}" presName="root2" presStyleCnt="0"/>
      <dgm:spPr/>
    </dgm:pt>
    <dgm:pt modelId="{B60A9993-3797-4CAD-AEE5-41860A766D7F}" type="pres">
      <dgm:prSet presAssocID="{895639C5-64C3-4ACD-9B68-E38A66E5B272}" presName="LevelTwoTextNode" presStyleLbl="node3" presStyleIdx="0" presStyleCnt="2" custScaleX="28185" custScaleY="27693" custLinFactNeighborX="-62402" custLinFactNeighborY="37596">
        <dgm:presLayoutVars>
          <dgm:chPref val="3"/>
        </dgm:presLayoutVars>
      </dgm:prSet>
      <dgm:spPr/>
      <dgm:t>
        <a:bodyPr/>
        <a:lstStyle/>
        <a:p>
          <a:endParaRPr lang="es-ES"/>
        </a:p>
      </dgm:t>
    </dgm:pt>
    <dgm:pt modelId="{A7DFB72D-FDE5-4378-9713-6360263D6389}" type="pres">
      <dgm:prSet presAssocID="{895639C5-64C3-4ACD-9B68-E38A66E5B272}" presName="level3hierChild" presStyleCnt="0"/>
      <dgm:spPr/>
    </dgm:pt>
    <dgm:pt modelId="{73E88D41-AEF0-455D-8766-2ED296BF27C8}" type="pres">
      <dgm:prSet presAssocID="{5436DC0B-9FDC-4A9C-90DC-FDCF18FE5CFF}" presName="conn2-1" presStyleLbl="parChTrans1D3" presStyleIdx="1" presStyleCnt="2"/>
      <dgm:spPr/>
      <dgm:t>
        <a:bodyPr/>
        <a:lstStyle/>
        <a:p>
          <a:endParaRPr lang="es-ES"/>
        </a:p>
      </dgm:t>
    </dgm:pt>
    <dgm:pt modelId="{FE22827E-A0A0-428D-960B-803AEBE6E26A}" type="pres">
      <dgm:prSet presAssocID="{5436DC0B-9FDC-4A9C-90DC-FDCF18FE5CFF}" presName="connTx" presStyleLbl="parChTrans1D3" presStyleIdx="1" presStyleCnt="2"/>
      <dgm:spPr/>
      <dgm:t>
        <a:bodyPr/>
        <a:lstStyle/>
        <a:p>
          <a:endParaRPr lang="es-ES"/>
        </a:p>
      </dgm:t>
    </dgm:pt>
    <dgm:pt modelId="{1F49F672-B528-4596-810B-6B5EA207F77C}" type="pres">
      <dgm:prSet presAssocID="{F2CB24B2-729D-4E96-BED1-06A1BA77729F}" presName="root2" presStyleCnt="0"/>
      <dgm:spPr/>
    </dgm:pt>
    <dgm:pt modelId="{FFB67C57-2468-44B4-8F8E-D1F599FB6C3C}" type="pres">
      <dgm:prSet presAssocID="{F2CB24B2-729D-4E96-BED1-06A1BA77729F}" presName="LevelTwoTextNode" presStyleLbl="node3" presStyleIdx="1" presStyleCnt="2" custScaleX="28129" custScaleY="34313" custLinFactNeighborX="-60752" custLinFactNeighborY="57573">
        <dgm:presLayoutVars>
          <dgm:chPref val="3"/>
        </dgm:presLayoutVars>
      </dgm:prSet>
      <dgm:spPr/>
      <dgm:t>
        <a:bodyPr/>
        <a:lstStyle/>
        <a:p>
          <a:endParaRPr lang="es-ES"/>
        </a:p>
      </dgm:t>
    </dgm:pt>
    <dgm:pt modelId="{12624C00-69FF-473B-873A-BCA7C70BF38F}" type="pres">
      <dgm:prSet presAssocID="{F2CB24B2-729D-4E96-BED1-06A1BA77729F}" presName="level3hierChild" presStyleCnt="0"/>
      <dgm:spPr/>
    </dgm:pt>
    <dgm:pt modelId="{8CA40C75-0CF6-4833-9E9A-23ADF3BB7BEA}" type="pres">
      <dgm:prSet presAssocID="{370A0386-D2FB-4B06-8B9D-803272313778}" presName="conn2-1" presStyleLbl="parChTrans1D2" presStyleIdx="1" presStyleCnt="2"/>
      <dgm:spPr/>
      <dgm:t>
        <a:bodyPr/>
        <a:lstStyle/>
        <a:p>
          <a:endParaRPr lang="es-ES"/>
        </a:p>
      </dgm:t>
    </dgm:pt>
    <dgm:pt modelId="{3B3D8731-5C57-4E61-BF98-DCBFF5E70633}" type="pres">
      <dgm:prSet presAssocID="{370A0386-D2FB-4B06-8B9D-803272313778}" presName="connTx" presStyleLbl="parChTrans1D2" presStyleIdx="1" presStyleCnt="2"/>
      <dgm:spPr/>
      <dgm:t>
        <a:bodyPr/>
        <a:lstStyle/>
        <a:p>
          <a:endParaRPr lang="es-ES"/>
        </a:p>
      </dgm:t>
    </dgm:pt>
    <dgm:pt modelId="{AD79277B-F77B-4D8C-93CB-CB901E0E1F6E}" type="pres">
      <dgm:prSet presAssocID="{60E206B4-E855-4C81-B5B8-88714C80CF05}" presName="root2" presStyleCnt="0"/>
      <dgm:spPr/>
    </dgm:pt>
    <dgm:pt modelId="{B9F7A028-4645-4ED6-8BB4-37E6E2C72471}" type="pres">
      <dgm:prSet presAssocID="{60E206B4-E855-4C81-B5B8-88714C80CF05}" presName="LevelTwoTextNode" presStyleLbl="node2" presStyleIdx="1" presStyleCnt="2" custScaleX="30054" custScaleY="35650" custLinFactNeighborX="-29177" custLinFactNeighborY="-68876">
        <dgm:presLayoutVars>
          <dgm:chPref val="3"/>
        </dgm:presLayoutVars>
      </dgm:prSet>
      <dgm:spPr/>
      <dgm:t>
        <a:bodyPr/>
        <a:lstStyle/>
        <a:p>
          <a:endParaRPr lang="es-ES"/>
        </a:p>
      </dgm:t>
    </dgm:pt>
    <dgm:pt modelId="{9255678A-0DB3-4012-9541-60DF9E558E2A}" type="pres">
      <dgm:prSet presAssocID="{60E206B4-E855-4C81-B5B8-88714C80CF05}" presName="level3hierChild" presStyleCnt="0"/>
      <dgm:spPr/>
    </dgm:pt>
    <dgm:pt modelId="{A143BE8B-0A7C-4AF8-AC8F-78E0F9715A53}" type="pres">
      <dgm:prSet presAssocID="{4938844D-9190-4228-ADC5-2E6363FEEF40}" presName="root1" presStyleCnt="0"/>
      <dgm:spPr/>
    </dgm:pt>
    <dgm:pt modelId="{F539B835-46FC-4233-A803-716FB3058B75}" type="pres">
      <dgm:prSet presAssocID="{4938844D-9190-4228-ADC5-2E6363FEEF40}" presName="LevelOneTextNode" presStyleLbl="node0" presStyleIdx="1" presStyleCnt="3" custScaleX="28664" custScaleY="27950" custLinFactX="34302" custLinFactNeighborX="100000" custLinFactNeighborY="-27935">
        <dgm:presLayoutVars>
          <dgm:chPref val="3"/>
        </dgm:presLayoutVars>
      </dgm:prSet>
      <dgm:spPr/>
      <dgm:t>
        <a:bodyPr/>
        <a:lstStyle/>
        <a:p>
          <a:endParaRPr lang="es-ES"/>
        </a:p>
      </dgm:t>
    </dgm:pt>
    <dgm:pt modelId="{4AA773B3-51FC-401F-87B3-3B8B6997D722}" type="pres">
      <dgm:prSet presAssocID="{4938844D-9190-4228-ADC5-2E6363FEEF40}" presName="level2hierChild" presStyleCnt="0"/>
      <dgm:spPr/>
    </dgm:pt>
    <dgm:pt modelId="{B472C734-916E-4D08-A3F2-9393E982ED78}" type="pres">
      <dgm:prSet presAssocID="{AE815476-C75C-47E9-8149-CFF7AF40E871}" presName="root1" presStyleCnt="0"/>
      <dgm:spPr/>
    </dgm:pt>
    <dgm:pt modelId="{40ED659C-265E-4818-B393-54A995A9AE1E}" type="pres">
      <dgm:prSet presAssocID="{AE815476-C75C-47E9-8149-CFF7AF40E871}" presName="LevelOneTextNode" presStyleLbl="node0" presStyleIdx="2" presStyleCnt="3" custScaleX="28664" custScaleY="27950" custLinFactX="34302" custLinFactNeighborX="100000" custLinFactNeighborY="-4916">
        <dgm:presLayoutVars>
          <dgm:chPref val="3"/>
        </dgm:presLayoutVars>
      </dgm:prSet>
      <dgm:spPr/>
      <dgm:t>
        <a:bodyPr/>
        <a:lstStyle/>
        <a:p>
          <a:endParaRPr lang="es-ES"/>
        </a:p>
      </dgm:t>
    </dgm:pt>
    <dgm:pt modelId="{5BFC8883-778B-4A73-8F93-84B3DDE7B770}" type="pres">
      <dgm:prSet presAssocID="{AE815476-C75C-47E9-8149-CFF7AF40E871}" presName="level2hierChild" presStyleCnt="0"/>
      <dgm:spPr/>
    </dgm:pt>
  </dgm:ptLst>
  <dgm:cxnLst>
    <dgm:cxn modelId="{182E429D-7C0C-44C6-BBF7-C851689FE31A}" srcId="{AC99D6DA-5338-4DE9-A83B-4B3A0743FAD8}" destId="{AE815476-C75C-47E9-8149-CFF7AF40E871}" srcOrd="2" destOrd="0" parTransId="{4E8118D9-D801-4D9E-A58C-AA6F5273C1B4}" sibTransId="{59EC857E-D251-4EB0-828D-3B5B93DA727B}"/>
    <dgm:cxn modelId="{FA7E2E3C-4311-4C8C-B73B-D68C406F0A24}" type="presOf" srcId="{370A0386-D2FB-4B06-8B9D-803272313778}" destId="{3B3D8731-5C57-4E61-BF98-DCBFF5E70633}" srcOrd="1" destOrd="0" presId="urn:microsoft.com/office/officeart/2005/8/layout/hierarchy2"/>
    <dgm:cxn modelId="{A644B1DD-AD87-4562-84C1-099B1B5CF092}" type="presOf" srcId="{551CAD43-59FB-4EA0-BBBE-24B1000BA1E3}" destId="{53DBD238-7835-4376-BDFD-F05D6CF9CD6A}" srcOrd="1" destOrd="0" presId="urn:microsoft.com/office/officeart/2005/8/layout/hierarchy2"/>
    <dgm:cxn modelId="{820884B9-C6FA-46CF-806F-A86B28A1AB5F}" srcId="{FB65A3E0-C966-4CD6-82AC-FC95F6DA4D6E}" destId="{895639C5-64C3-4ACD-9B68-E38A66E5B272}" srcOrd="0" destOrd="0" parTransId="{551CAD43-59FB-4EA0-BBBE-24B1000BA1E3}" sibTransId="{A4DF786E-7147-435E-9A84-FCC40F52ED5B}"/>
    <dgm:cxn modelId="{7B7FBD84-EDA8-43D8-8C4F-9E58735739FD}" type="presOf" srcId="{60E206B4-E855-4C81-B5B8-88714C80CF05}" destId="{B9F7A028-4645-4ED6-8BB4-37E6E2C72471}" srcOrd="0" destOrd="0" presId="urn:microsoft.com/office/officeart/2005/8/layout/hierarchy2"/>
    <dgm:cxn modelId="{E09B5E65-6407-478A-92E9-4CFA647094F8}" srcId="{6491E184-D958-477C-93A7-0B2C46942DC2}" destId="{FB65A3E0-C966-4CD6-82AC-FC95F6DA4D6E}" srcOrd="0" destOrd="0" parTransId="{6ADE8D68-D249-4229-983C-8CAA6F94806F}" sibTransId="{3C5B681B-1D9F-4F1B-AD19-902698683A8F}"/>
    <dgm:cxn modelId="{99211FC5-C0F5-47C0-A649-6D01539658AE}" type="presOf" srcId="{AE815476-C75C-47E9-8149-CFF7AF40E871}" destId="{40ED659C-265E-4818-B393-54A995A9AE1E}" srcOrd="0" destOrd="0" presId="urn:microsoft.com/office/officeart/2005/8/layout/hierarchy2"/>
    <dgm:cxn modelId="{D215C860-D2D1-4D61-AB1A-9CBF3ADC22DE}" type="presOf" srcId="{370A0386-D2FB-4B06-8B9D-803272313778}" destId="{8CA40C75-0CF6-4833-9E9A-23ADF3BB7BEA}" srcOrd="0" destOrd="0" presId="urn:microsoft.com/office/officeart/2005/8/layout/hierarchy2"/>
    <dgm:cxn modelId="{F2B058A5-5E7A-4961-A3F6-5AE493AD7BFD}" type="presOf" srcId="{6ADE8D68-D249-4229-983C-8CAA6F94806F}" destId="{D44B8A64-9F7C-4A0E-A5A9-4FE2E78EEC99}" srcOrd="0" destOrd="0" presId="urn:microsoft.com/office/officeart/2005/8/layout/hierarchy2"/>
    <dgm:cxn modelId="{D8E1BB5B-4976-4E02-96AA-435FC7CD46BF}" type="presOf" srcId="{5436DC0B-9FDC-4A9C-90DC-FDCF18FE5CFF}" destId="{FE22827E-A0A0-428D-960B-803AEBE6E26A}" srcOrd="1" destOrd="0" presId="urn:microsoft.com/office/officeart/2005/8/layout/hierarchy2"/>
    <dgm:cxn modelId="{31ED996B-3443-4C98-8E54-AA7D912F9438}" srcId="{FB65A3E0-C966-4CD6-82AC-FC95F6DA4D6E}" destId="{F2CB24B2-729D-4E96-BED1-06A1BA77729F}" srcOrd="1" destOrd="0" parTransId="{5436DC0B-9FDC-4A9C-90DC-FDCF18FE5CFF}" sibTransId="{CD81B991-52C7-4D04-BA4E-8C51564D0A1F}"/>
    <dgm:cxn modelId="{8DEE0774-A1F8-4B3F-893B-87DFECBAD722}" srcId="{6491E184-D958-477C-93A7-0B2C46942DC2}" destId="{60E206B4-E855-4C81-B5B8-88714C80CF05}" srcOrd="1" destOrd="0" parTransId="{370A0386-D2FB-4B06-8B9D-803272313778}" sibTransId="{C25CE1CE-20BD-4DC2-B524-2261DE4CA937}"/>
    <dgm:cxn modelId="{848CC0B2-6772-4757-94B9-3F1930F09893}" type="presOf" srcId="{5436DC0B-9FDC-4A9C-90DC-FDCF18FE5CFF}" destId="{73E88D41-AEF0-455D-8766-2ED296BF27C8}" srcOrd="0" destOrd="0" presId="urn:microsoft.com/office/officeart/2005/8/layout/hierarchy2"/>
    <dgm:cxn modelId="{D923D3B3-6595-4103-AD97-1BFA2E8761DC}" type="presOf" srcId="{6491E184-D958-477C-93A7-0B2C46942DC2}" destId="{48E7E018-53A4-4D76-8B46-32376AD6FE6A}" srcOrd="0" destOrd="0" presId="urn:microsoft.com/office/officeart/2005/8/layout/hierarchy2"/>
    <dgm:cxn modelId="{7C9CA00A-DC64-4FAA-B88B-A83607F7A8E8}" type="presOf" srcId="{551CAD43-59FB-4EA0-BBBE-24B1000BA1E3}" destId="{C4402640-211A-4C6E-B13E-A96A9C8768F6}" srcOrd="0" destOrd="0" presId="urn:microsoft.com/office/officeart/2005/8/layout/hierarchy2"/>
    <dgm:cxn modelId="{45E62F19-3A89-4281-B816-A4D3435C8C0D}" type="presOf" srcId="{FB65A3E0-C966-4CD6-82AC-FC95F6DA4D6E}" destId="{4CF43E20-5095-48B6-A06D-70EBDA658321}" srcOrd="0" destOrd="0" presId="urn:microsoft.com/office/officeart/2005/8/layout/hierarchy2"/>
    <dgm:cxn modelId="{3F293252-FCB2-4E8D-86DB-6C3166EC61F7}" type="presOf" srcId="{F2CB24B2-729D-4E96-BED1-06A1BA77729F}" destId="{FFB67C57-2468-44B4-8F8E-D1F599FB6C3C}" srcOrd="0" destOrd="0" presId="urn:microsoft.com/office/officeart/2005/8/layout/hierarchy2"/>
    <dgm:cxn modelId="{84A10B43-0C75-4AA5-BD28-FAFF5D6C5A14}" srcId="{AC99D6DA-5338-4DE9-A83B-4B3A0743FAD8}" destId="{4938844D-9190-4228-ADC5-2E6363FEEF40}" srcOrd="1" destOrd="0" parTransId="{94A068AD-EEFF-40A9-9625-5E0681EBBC67}" sibTransId="{52DB3EC0-1217-40FF-91AD-95F49833111E}"/>
    <dgm:cxn modelId="{213F318E-FA65-4FAE-B95C-7040477B98B0}" type="presOf" srcId="{6ADE8D68-D249-4229-983C-8CAA6F94806F}" destId="{A476227C-0195-446D-82F2-B9BE33344E98}" srcOrd="1" destOrd="0" presId="urn:microsoft.com/office/officeart/2005/8/layout/hierarchy2"/>
    <dgm:cxn modelId="{865FAC6F-909E-4EA8-956F-D946DEAB6EA0}" srcId="{AC99D6DA-5338-4DE9-A83B-4B3A0743FAD8}" destId="{6491E184-D958-477C-93A7-0B2C46942DC2}" srcOrd="0" destOrd="0" parTransId="{F04B1423-1B81-4F6A-8A32-284BB3250D13}" sibTransId="{F2226ABB-390E-4F30-9C10-90B88B12DD5D}"/>
    <dgm:cxn modelId="{A73F6D60-B1F4-474F-BE09-8B2B8CF2D510}" type="presOf" srcId="{AC99D6DA-5338-4DE9-A83B-4B3A0743FAD8}" destId="{9C0E66DA-87BD-45D3-9E53-64968B75C415}" srcOrd="0" destOrd="0" presId="urn:microsoft.com/office/officeart/2005/8/layout/hierarchy2"/>
    <dgm:cxn modelId="{F92ABB3D-E83D-4061-908D-1FFDE03A01B3}" type="presOf" srcId="{4938844D-9190-4228-ADC5-2E6363FEEF40}" destId="{F539B835-46FC-4233-A803-716FB3058B75}" srcOrd="0" destOrd="0" presId="urn:microsoft.com/office/officeart/2005/8/layout/hierarchy2"/>
    <dgm:cxn modelId="{4C479328-4567-48FF-92DE-D4A62399819D}" type="presOf" srcId="{895639C5-64C3-4ACD-9B68-E38A66E5B272}" destId="{B60A9993-3797-4CAD-AEE5-41860A766D7F}" srcOrd="0" destOrd="0" presId="urn:microsoft.com/office/officeart/2005/8/layout/hierarchy2"/>
    <dgm:cxn modelId="{25346B37-2B7D-4EB7-BFCA-8B35D60DDDCC}" type="presParOf" srcId="{9C0E66DA-87BD-45D3-9E53-64968B75C415}" destId="{7800C3BE-01DA-4F6B-866C-AA13009EC628}" srcOrd="0" destOrd="0" presId="urn:microsoft.com/office/officeart/2005/8/layout/hierarchy2"/>
    <dgm:cxn modelId="{0AB07431-046F-45E4-AC53-D9AB4C992701}" type="presParOf" srcId="{7800C3BE-01DA-4F6B-866C-AA13009EC628}" destId="{48E7E018-53A4-4D76-8B46-32376AD6FE6A}" srcOrd="0" destOrd="0" presId="urn:microsoft.com/office/officeart/2005/8/layout/hierarchy2"/>
    <dgm:cxn modelId="{DD9FFE22-4808-49C8-BA90-2453BEA68463}" type="presParOf" srcId="{7800C3BE-01DA-4F6B-866C-AA13009EC628}" destId="{910E6EE0-2979-4AB3-8F59-0571BEDB6D51}" srcOrd="1" destOrd="0" presId="urn:microsoft.com/office/officeart/2005/8/layout/hierarchy2"/>
    <dgm:cxn modelId="{1B9A90E4-E722-4018-8CE9-641FC782065C}" type="presParOf" srcId="{910E6EE0-2979-4AB3-8F59-0571BEDB6D51}" destId="{D44B8A64-9F7C-4A0E-A5A9-4FE2E78EEC99}" srcOrd="0" destOrd="0" presId="urn:microsoft.com/office/officeart/2005/8/layout/hierarchy2"/>
    <dgm:cxn modelId="{123B0ABC-93BB-4765-9BF9-7F03F5E2E164}" type="presParOf" srcId="{D44B8A64-9F7C-4A0E-A5A9-4FE2E78EEC99}" destId="{A476227C-0195-446D-82F2-B9BE33344E98}" srcOrd="0" destOrd="0" presId="urn:microsoft.com/office/officeart/2005/8/layout/hierarchy2"/>
    <dgm:cxn modelId="{085F2619-B395-4E74-B5A0-3433702CF4A4}" type="presParOf" srcId="{910E6EE0-2979-4AB3-8F59-0571BEDB6D51}" destId="{DEEA36E0-6915-46D7-B187-BC018AD164F0}" srcOrd="1" destOrd="0" presId="urn:microsoft.com/office/officeart/2005/8/layout/hierarchy2"/>
    <dgm:cxn modelId="{31B60191-FF96-456B-BA27-826347CF5508}" type="presParOf" srcId="{DEEA36E0-6915-46D7-B187-BC018AD164F0}" destId="{4CF43E20-5095-48B6-A06D-70EBDA658321}" srcOrd="0" destOrd="0" presId="urn:microsoft.com/office/officeart/2005/8/layout/hierarchy2"/>
    <dgm:cxn modelId="{B702F4EF-CEB7-4CE4-B7D5-E734A8F0B35A}" type="presParOf" srcId="{DEEA36E0-6915-46D7-B187-BC018AD164F0}" destId="{C0CE6073-D34D-47B0-BAB8-09BE2F99F9C9}" srcOrd="1" destOrd="0" presId="urn:microsoft.com/office/officeart/2005/8/layout/hierarchy2"/>
    <dgm:cxn modelId="{B8931E39-0B2A-45F9-AEBF-68C2E203270B}" type="presParOf" srcId="{C0CE6073-D34D-47B0-BAB8-09BE2F99F9C9}" destId="{C4402640-211A-4C6E-B13E-A96A9C8768F6}" srcOrd="0" destOrd="0" presId="urn:microsoft.com/office/officeart/2005/8/layout/hierarchy2"/>
    <dgm:cxn modelId="{4F8D687F-55F0-4F90-9813-606463B56C9E}" type="presParOf" srcId="{C4402640-211A-4C6E-B13E-A96A9C8768F6}" destId="{53DBD238-7835-4376-BDFD-F05D6CF9CD6A}" srcOrd="0" destOrd="0" presId="urn:microsoft.com/office/officeart/2005/8/layout/hierarchy2"/>
    <dgm:cxn modelId="{5F0B7C7F-41B8-4933-92A3-FAA1DB30EFE9}" type="presParOf" srcId="{C0CE6073-D34D-47B0-BAB8-09BE2F99F9C9}" destId="{A9172864-75C5-4177-A80C-E1C33848099F}" srcOrd="1" destOrd="0" presId="urn:microsoft.com/office/officeart/2005/8/layout/hierarchy2"/>
    <dgm:cxn modelId="{0FD03FE5-BCFF-44B5-A3B1-27E1963239B3}" type="presParOf" srcId="{A9172864-75C5-4177-A80C-E1C33848099F}" destId="{B60A9993-3797-4CAD-AEE5-41860A766D7F}" srcOrd="0" destOrd="0" presId="urn:microsoft.com/office/officeart/2005/8/layout/hierarchy2"/>
    <dgm:cxn modelId="{AE668067-BB2B-4898-BD2B-00CCB7DD2207}" type="presParOf" srcId="{A9172864-75C5-4177-A80C-E1C33848099F}" destId="{A7DFB72D-FDE5-4378-9713-6360263D6389}" srcOrd="1" destOrd="0" presId="urn:microsoft.com/office/officeart/2005/8/layout/hierarchy2"/>
    <dgm:cxn modelId="{3A851119-56C4-43D0-B84A-177CC16FC11F}" type="presParOf" srcId="{C0CE6073-D34D-47B0-BAB8-09BE2F99F9C9}" destId="{73E88D41-AEF0-455D-8766-2ED296BF27C8}" srcOrd="2" destOrd="0" presId="urn:microsoft.com/office/officeart/2005/8/layout/hierarchy2"/>
    <dgm:cxn modelId="{513BB1CA-1453-444C-A474-22E2373D405D}" type="presParOf" srcId="{73E88D41-AEF0-455D-8766-2ED296BF27C8}" destId="{FE22827E-A0A0-428D-960B-803AEBE6E26A}" srcOrd="0" destOrd="0" presId="urn:microsoft.com/office/officeart/2005/8/layout/hierarchy2"/>
    <dgm:cxn modelId="{06B12051-9EDB-41ED-8748-45AA1EF5EE1D}" type="presParOf" srcId="{C0CE6073-D34D-47B0-BAB8-09BE2F99F9C9}" destId="{1F49F672-B528-4596-810B-6B5EA207F77C}" srcOrd="3" destOrd="0" presId="urn:microsoft.com/office/officeart/2005/8/layout/hierarchy2"/>
    <dgm:cxn modelId="{CDA7A219-2DF6-46F4-AE00-24E901DB22D2}" type="presParOf" srcId="{1F49F672-B528-4596-810B-6B5EA207F77C}" destId="{FFB67C57-2468-44B4-8F8E-D1F599FB6C3C}" srcOrd="0" destOrd="0" presId="urn:microsoft.com/office/officeart/2005/8/layout/hierarchy2"/>
    <dgm:cxn modelId="{36455EEA-04FF-48BD-82A2-DD62C9E9905B}" type="presParOf" srcId="{1F49F672-B528-4596-810B-6B5EA207F77C}" destId="{12624C00-69FF-473B-873A-BCA7C70BF38F}" srcOrd="1" destOrd="0" presId="urn:microsoft.com/office/officeart/2005/8/layout/hierarchy2"/>
    <dgm:cxn modelId="{FF09B6D3-4A7D-4EA2-8427-5ADC132F640F}" type="presParOf" srcId="{910E6EE0-2979-4AB3-8F59-0571BEDB6D51}" destId="{8CA40C75-0CF6-4833-9E9A-23ADF3BB7BEA}" srcOrd="2" destOrd="0" presId="urn:microsoft.com/office/officeart/2005/8/layout/hierarchy2"/>
    <dgm:cxn modelId="{DE8043EA-B454-45E0-B9A4-2994C2FBCCF1}" type="presParOf" srcId="{8CA40C75-0CF6-4833-9E9A-23ADF3BB7BEA}" destId="{3B3D8731-5C57-4E61-BF98-DCBFF5E70633}" srcOrd="0" destOrd="0" presId="urn:microsoft.com/office/officeart/2005/8/layout/hierarchy2"/>
    <dgm:cxn modelId="{DFA62E88-304C-420C-A6B3-B67C2B9E32F9}" type="presParOf" srcId="{910E6EE0-2979-4AB3-8F59-0571BEDB6D51}" destId="{AD79277B-F77B-4D8C-93CB-CB901E0E1F6E}" srcOrd="3" destOrd="0" presId="urn:microsoft.com/office/officeart/2005/8/layout/hierarchy2"/>
    <dgm:cxn modelId="{1132AA4A-C064-4483-BB0A-7A1B24174EE8}" type="presParOf" srcId="{AD79277B-F77B-4D8C-93CB-CB901E0E1F6E}" destId="{B9F7A028-4645-4ED6-8BB4-37E6E2C72471}" srcOrd="0" destOrd="0" presId="urn:microsoft.com/office/officeart/2005/8/layout/hierarchy2"/>
    <dgm:cxn modelId="{8655673F-A344-4DCA-A294-6B74F206709E}" type="presParOf" srcId="{AD79277B-F77B-4D8C-93CB-CB901E0E1F6E}" destId="{9255678A-0DB3-4012-9541-60DF9E558E2A}" srcOrd="1" destOrd="0" presId="urn:microsoft.com/office/officeart/2005/8/layout/hierarchy2"/>
    <dgm:cxn modelId="{64FEC777-D59F-4FD0-983F-30D8F4F8C227}" type="presParOf" srcId="{9C0E66DA-87BD-45D3-9E53-64968B75C415}" destId="{A143BE8B-0A7C-4AF8-AC8F-78E0F9715A53}" srcOrd="1" destOrd="0" presId="urn:microsoft.com/office/officeart/2005/8/layout/hierarchy2"/>
    <dgm:cxn modelId="{1C975605-6BB6-4982-BD69-0445A072E3FC}" type="presParOf" srcId="{A143BE8B-0A7C-4AF8-AC8F-78E0F9715A53}" destId="{F539B835-46FC-4233-A803-716FB3058B75}" srcOrd="0" destOrd="0" presId="urn:microsoft.com/office/officeart/2005/8/layout/hierarchy2"/>
    <dgm:cxn modelId="{1CFEA5B6-23CA-489F-AEBD-7196887CDD65}" type="presParOf" srcId="{A143BE8B-0A7C-4AF8-AC8F-78E0F9715A53}" destId="{4AA773B3-51FC-401F-87B3-3B8B6997D722}" srcOrd="1" destOrd="0" presId="urn:microsoft.com/office/officeart/2005/8/layout/hierarchy2"/>
    <dgm:cxn modelId="{BFC5BFDF-CB3F-4D50-A3B7-E14B268E1574}" type="presParOf" srcId="{9C0E66DA-87BD-45D3-9E53-64968B75C415}" destId="{B472C734-916E-4D08-A3F2-9393E982ED78}" srcOrd="2" destOrd="0" presId="urn:microsoft.com/office/officeart/2005/8/layout/hierarchy2"/>
    <dgm:cxn modelId="{5206CFD3-8731-420A-84F0-3B2F9462FABA}" type="presParOf" srcId="{B472C734-916E-4D08-A3F2-9393E982ED78}" destId="{40ED659C-265E-4818-B393-54A995A9AE1E}" srcOrd="0" destOrd="0" presId="urn:microsoft.com/office/officeart/2005/8/layout/hierarchy2"/>
    <dgm:cxn modelId="{C616083F-B07C-4480-894B-1AA4B494D3D8}" type="presParOf" srcId="{B472C734-916E-4D08-A3F2-9393E982ED78}" destId="{5BFC8883-778B-4A73-8F93-84B3DDE7B770}" srcOrd="1" destOrd="0" presId="urn:microsoft.com/office/officeart/2005/8/layout/hierarchy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E7E018-53A4-4D76-8B46-32376AD6FE6A}">
      <dsp:nvSpPr>
        <dsp:cNvPr id="0" name=""/>
        <dsp:cNvSpPr/>
      </dsp:nvSpPr>
      <dsp:spPr>
        <a:xfrm>
          <a:off x="36495" y="895344"/>
          <a:ext cx="1934974" cy="859576"/>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Seguro de Accidentes</a:t>
          </a:r>
          <a:endParaRPr lang="es-ES" sz="2100" kern="1200" dirty="0"/>
        </a:p>
      </dsp:txBody>
      <dsp:txXfrm>
        <a:off x="36495" y="895344"/>
        <a:ext cx="1934974" cy="859576"/>
      </dsp:txXfrm>
    </dsp:sp>
    <dsp:sp modelId="{D44B8A64-9F7C-4A0E-A5A9-4FE2E78EEC99}">
      <dsp:nvSpPr>
        <dsp:cNvPr id="0" name=""/>
        <dsp:cNvSpPr/>
      </dsp:nvSpPr>
      <dsp:spPr>
        <a:xfrm rot="3634183">
          <a:off x="1780332" y="1601359"/>
          <a:ext cx="751569" cy="102128"/>
        </a:xfrm>
        <a:custGeom>
          <a:avLst/>
          <a:gdLst/>
          <a:ahLst/>
          <a:cxnLst/>
          <a:rect l="0" t="0" r="0" b="0"/>
          <a:pathLst>
            <a:path>
              <a:moveTo>
                <a:pt x="0" y="51064"/>
              </a:moveTo>
              <a:lnTo>
                <a:pt x="751569" y="510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3634183">
        <a:off x="2137327" y="1633635"/>
        <a:ext cx="37578" cy="37578"/>
      </dsp:txXfrm>
    </dsp:sp>
    <dsp:sp modelId="{4CF43E20-5095-48B6-A06D-70EBDA658321}">
      <dsp:nvSpPr>
        <dsp:cNvPr id="0" name=""/>
        <dsp:cNvSpPr/>
      </dsp:nvSpPr>
      <dsp:spPr>
        <a:xfrm>
          <a:off x="2340764" y="1615431"/>
          <a:ext cx="1432379" cy="728568"/>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Colectivo</a:t>
          </a:r>
          <a:endParaRPr lang="es-ES" sz="2100" kern="1200" dirty="0"/>
        </a:p>
      </dsp:txBody>
      <dsp:txXfrm>
        <a:off x="2340764" y="1615431"/>
        <a:ext cx="1432379" cy="728568"/>
      </dsp:txXfrm>
    </dsp:sp>
    <dsp:sp modelId="{C4402640-211A-4C6E-B13E-A96A9C8768F6}">
      <dsp:nvSpPr>
        <dsp:cNvPr id="0" name=""/>
        <dsp:cNvSpPr/>
      </dsp:nvSpPr>
      <dsp:spPr>
        <a:xfrm rot="17711235">
          <a:off x="3524919" y="1537607"/>
          <a:ext cx="864259" cy="102128"/>
        </a:xfrm>
        <a:custGeom>
          <a:avLst/>
          <a:gdLst/>
          <a:ahLst/>
          <a:cxnLst/>
          <a:rect l="0" t="0" r="0" b="0"/>
          <a:pathLst>
            <a:path>
              <a:moveTo>
                <a:pt x="0" y="51064"/>
              </a:moveTo>
              <a:lnTo>
                <a:pt x="864259" y="5106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7711235">
        <a:off x="3935442" y="1567065"/>
        <a:ext cx="43212" cy="43212"/>
      </dsp:txXfrm>
    </dsp:sp>
    <dsp:sp modelId="{B60A9993-3797-4CAD-AEE5-41860A766D7F}">
      <dsp:nvSpPr>
        <dsp:cNvPr id="0" name=""/>
        <dsp:cNvSpPr/>
      </dsp:nvSpPr>
      <dsp:spPr>
        <a:xfrm>
          <a:off x="4140953" y="895344"/>
          <a:ext cx="1230617" cy="604567"/>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Abierto</a:t>
          </a:r>
          <a:endParaRPr lang="es-ES" sz="2100" kern="1200" dirty="0"/>
        </a:p>
      </dsp:txBody>
      <dsp:txXfrm>
        <a:off x="4140953" y="895344"/>
        <a:ext cx="1230617" cy="604567"/>
      </dsp:txXfrm>
    </dsp:sp>
    <dsp:sp modelId="{73E88D41-AEF0-455D-8766-2ED296BF27C8}">
      <dsp:nvSpPr>
        <dsp:cNvPr id="0" name=""/>
        <dsp:cNvSpPr/>
      </dsp:nvSpPr>
      <dsp:spPr>
        <a:xfrm rot="3375099">
          <a:off x="3597196" y="2257814"/>
          <a:ext cx="791747" cy="102128"/>
        </a:xfrm>
        <a:custGeom>
          <a:avLst/>
          <a:gdLst/>
          <a:ahLst/>
          <a:cxnLst/>
          <a:rect l="0" t="0" r="0" b="0"/>
          <a:pathLst>
            <a:path>
              <a:moveTo>
                <a:pt x="0" y="51064"/>
              </a:moveTo>
              <a:lnTo>
                <a:pt x="791747" y="51064"/>
              </a:lnTo>
            </a:path>
          </a:pathLst>
        </a:custGeom>
        <a:noFill/>
        <a:ln w="1905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3375099">
        <a:off x="3973276" y="2289085"/>
        <a:ext cx="39587" cy="39587"/>
      </dsp:txXfrm>
    </dsp:sp>
    <dsp:sp modelId="{FFB67C57-2468-44B4-8F8E-D1F599FB6C3C}">
      <dsp:nvSpPr>
        <dsp:cNvPr id="0" name=""/>
        <dsp:cNvSpPr/>
      </dsp:nvSpPr>
      <dsp:spPr>
        <a:xfrm>
          <a:off x="4212996" y="2263497"/>
          <a:ext cx="1228171" cy="749089"/>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Convenio</a:t>
          </a:r>
          <a:endParaRPr lang="es-ES" sz="2100" kern="1200" dirty="0"/>
        </a:p>
      </dsp:txBody>
      <dsp:txXfrm>
        <a:off x="4212996" y="2263497"/>
        <a:ext cx="1228171" cy="749089"/>
      </dsp:txXfrm>
    </dsp:sp>
    <dsp:sp modelId="{8CA40C75-0CF6-4833-9E9A-23ADF3BB7BEA}">
      <dsp:nvSpPr>
        <dsp:cNvPr id="0" name=""/>
        <dsp:cNvSpPr/>
      </dsp:nvSpPr>
      <dsp:spPr>
        <a:xfrm rot="17875233">
          <a:off x="1720897" y="857701"/>
          <a:ext cx="942436" cy="102128"/>
        </a:xfrm>
        <a:custGeom>
          <a:avLst/>
          <a:gdLst/>
          <a:ahLst/>
          <a:cxnLst/>
          <a:rect l="0" t="0" r="0" b="0"/>
          <a:pathLst>
            <a:path>
              <a:moveTo>
                <a:pt x="0" y="51064"/>
              </a:moveTo>
              <a:lnTo>
                <a:pt x="942436" y="51064"/>
              </a:lnTo>
            </a:path>
          </a:pathLst>
        </a:custGeom>
        <a:noFill/>
        <a:ln w="190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 sz="500" kern="1200"/>
        </a:p>
      </dsp:txBody>
      <dsp:txXfrm rot="17875233">
        <a:off x="2168555" y="885204"/>
        <a:ext cx="47121" cy="47121"/>
      </dsp:txXfrm>
    </dsp:sp>
    <dsp:sp modelId="{B9F7A028-4645-4ED6-8BB4-37E6E2C72471}">
      <dsp:nvSpPr>
        <dsp:cNvPr id="0" name=""/>
        <dsp:cNvSpPr/>
      </dsp:nvSpPr>
      <dsp:spPr>
        <a:xfrm>
          <a:off x="2412762" y="103259"/>
          <a:ext cx="1312221" cy="778277"/>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Individual</a:t>
          </a:r>
          <a:endParaRPr lang="es-ES" sz="2100" kern="1200" dirty="0"/>
        </a:p>
      </dsp:txBody>
      <dsp:txXfrm>
        <a:off x="2412762" y="103259"/>
        <a:ext cx="1312221" cy="778277"/>
      </dsp:txXfrm>
    </dsp:sp>
    <dsp:sp modelId="{F539B835-46FC-4233-A803-716FB3058B75}">
      <dsp:nvSpPr>
        <dsp:cNvPr id="0" name=""/>
        <dsp:cNvSpPr/>
      </dsp:nvSpPr>
      <dsp:spPr>
        <a:xfrm>
          <a:off x="5869144" y="1615420"/>
          <a:ext cx="1251531" cy="610178"/>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Colectivo</a:t>
          </a:r>
          <a:endParaRPr lang="es-ES" sz="2100" kern="1200" dirty="0"/>
        </a:p>
      </dsp:txBody>
      <dsp:txXfrm>
        <a:off x="5869144" y="1615420"/>
        <a:ext cx="1251531" cy="610178"/>
      </dsp:txXfrm>
    </dsp:sp>
    <dsp:sp modelId="{40ED659C-265E-4818-B393-54A995A9AE1E}">
      <dsp:nvSpPr>
        <dsp:cNvPr id="0" name=""/>
        <dsp:cNvSpPr/>
      </dsp:nvSpPr>
      <dsp:spPr>
        <a:xfrm>
          <a:off x="5869144" y="3055594"/>
          <a:ext cx="1251531" cy="610178"/>
        </a:xfrm>
        <a:prstGeom prst="roundRect">
          <a:avLst>
            <a:gd name="adj" fmla="val 10000"/>
          </a:avLst>
        </a:prstGeom>
        <a:gradFill rotWithShape="0">
          <a:gsLst>
            <a:gs pos="0">
              <a:schemeClr val="accent1">
                <a:hueOff val="0"/>
                <a:satOff val="0"/>
                <a:lumOff val="0"/>
                <a:alphaOff val="0"/>
                <a:tint val="1000"/>
                <a:satMod val="255000"/>
              </a:schemeClr>
            </a:gs>
            <a:gs pos="55000">
              <a:schemeClr val="accent1">
                <a:hueOff val="0"/>
                <a:satOff val="0"/>
                <a:lumOff val="0"/>
                <a:alphaOff val="0"/>
                <a:tint val="12000"/>
                <a:satMod val="255000"/>
              </a:schemeClr>
            </a:gs>
            <a:gs pos="100000">
              <a:schemeClr val="accent1">
                <a:hueOff val="0"/>
                <a:satOff val="0"/>
                <a:lumOff val="0"/>
                <a:alphaOff val="0"/>
                <a:tint val="45000"/>
                <a:satMod val="250000"/>
              </a:schemeClr>
            </a:gs>
          </a:gsLst>
          <a:path path="circle">
            <a:fillToRect l="-40000" t="-90000" r="140000" b="190000"/>
          </a:path>
        </a:gradFill>
        <a:ln>
          <a:noFill/>
        </a:ln>
        <a:effectLst>
          <a:outerShdw blurRad="51500" dist="254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es-ES" sz="2100" kern="1200" dirty="0" smtClean="0"/>
            <a:t>Empresa</a:t>
          </a:r>
          <a:endParaRPr lang="es-ES" sz="2100" kern="1200" dirty="0"/>
        </a:p>
      </dsp:txBody>
      <dsp:txXfrm>
        <a:off x="5869144" y="3055594"/>
        <a:ext cx="1251531" cy="610178"/>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drawing1.xml><?xml version="1.0" encoding="utf-8"?>
<c:userShapes xmlns:c="http://schemas.openxmlformats.org/drawingml/2006/chart">
  <cdr:relSizeAnchor xmlns:cdr="http://schemas.openxmlformats.org/drawingml/2006/chartDrawing">
    <cdr:from>
      <cdr:x>0</cdr:x>
      <cdr:y>0</cdr:y>
    </cdr:from>
    <cdr:to>
      <cdr:x>1</cdr:x>
      <cdr:y>0.69737</cdr:y>
    </cdr:to>
    <cdr:pic>
      <cdr:nvPicPr>
        <cdr:cNvPr id="2" name="chart"/>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895239" cy="2209524"/>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Seguro de Accidentes</a:t>
            </a:r>
            <a:endParaRPr lang="es-ES"/>
          </a:p>
        </p:txBody>
      </p:sp>
      <p:sp>
        <p:nvSpPr>
          <p:cNvPr id="3" name="2 Marcador de fecha"/>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A28CD17-C1E4-4B7A-83D1-B54B507C393F}" type="datetimeFigureOut">
              <a:rPr lang="es-ES" smtClean="0"/>
              <a:pPr/>
              <a:t>15/06/2016</a:t>
            </a:fld>
            <a:endParaRPr lang="es-ES"/>
          </a:p>
        </p:txBody>
      </p:sp>
      <p:sp>
        <p:nvSpPr>
          <p:cNvPr id="4" name="3 Marcador de pie de página"/>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36C6F1E-5A1A-4970-989C-06338F92B399}" type="slidenum">
              <a:rPr lang="es-ES" smtClean="0"/>
              <a:pPr/>
              <a:t>‹Nº›</a:t>
            </a:fld>
            <a:endParaRPr lang="es-ES"/>
          </a:p>
        </p:txBody>
      </p:sp>
    </p:spTree>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s-ES" smtClean="0"/>
              <a:t>Seguro de Accidentes</a:t>
            </a:r>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1964872-4DFC-4063-A7CE-5788502F08D9}" type="datetimeFigureOut">
              <a:rPr lang="es-ES" smtClean="0"/>
              <a:pPr/>
              <a:t>15/06/2016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E892EE-2889-4817-BF17-E1FAB62AB712}" type="slidenum">
              <a:rPr lang="es-ES" smtClean="0"/>
              <a:pPr/>
              <a:t>‹Nº›</a:t>
            </a:fld>
            <a:endParaRPr lang="es-ES"/>
          </a:p>
        </p:txBody>
      </p:sp>
    </p:spTree>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5" name="4 Marcador de encabezado"/>
          <p:cNvSpPr>
            <a:spLocks noGrp="1"/>
          </p:cNvSpPr>
          <p:nvPr>
            <p:ph type="hdr" sz="quarter" idx="10"/>
          </p:nvPr>
        </p:nvSpPr>
        <p:spPr/>
        <p:txBody>
          <a:bodyPr/>
          <a:lstStyle/>
          <a:p>
            <a:r>
              <a:rPr lang="es-ES" smtClean="0"/>
              <a:t>Seguro de Accidentes</a:t>
            </a:r>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s-ES" smtClean="0"/>
              <a:t>Seguro de Accidentes</a:t>
            </a:r>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encabezado"/>
          <p:cNvSpPr>
            <a:spLocks noGrp="1"/>
          </p:cNvSpPr>
          <p:nvPr>
            <p:ph type="hdr" sz="quarter" idx="10"/>
          </p:nvPr>
        </p:nvSpPr>
        <p:spPr/>
        <p:txBody>
          <a:bodyPr/>
          <a:lstStyle/>
          <a:p>
            <a:r>
              <a:rPr lang="es-ES" smtClean="0"/>
              <a:t>Seguro de Accidentes</a:t>
            </a:r>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23" name="22 Rectángulo"/>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Rectángulo"/>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Rectángulo"/>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Rectángulo"/>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Rectángulo"/>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Rectángulo redondeado"/>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Rectángulo redondeado"/>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Rectángulo"/>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6705600" y="4206240"/>
            <a:ext cx="960120" cy="457200"/>
          </a:xfrm>
        </p:spPr>
        <p:txBody>
          <a:bodyPr/>
          <a:lstStyle/>
          <a:p>
            <a:fld id="{64C85B3C-983B-4FB7-9A5D-893E5B1A3312}" type="datetime1">
              <a:rPr lang="es-ES" smtClean="0"/>
              <a:pPr/>
              <a:t>15/06/2016</a:t>
            </a:fld>
            <a:endParaRPr lang="es-ES"/>
          </a:p>
        </p:txBody>
      </p:sp>
      <p:sp>
        <p:nvSpPr>
          <p:cNvPr id="17" name="16 Marcador de pie de página"/>
          <p:cNvSpPr>
            <a:spLocks noGrp="1"/>
          </p:cNvSpPr>
          <p:nvPr>
            <p:ph type="ftr" sz="quarter" idx="11"/>
          </p:nvPr>
        </p:nvSpPr>
        <p:spPr>
          <a:xfrm>
            <a:off x="5410200" y="4205288"/>
            <a:ext cx="1295400" cy="457200"/>
          </a:xfrm>
        </p:spPr>
        <p:txBody>
          <a:bodyPr/>
          <a:lstStyle/>
          <a:p>
            <a:endParaRPr lang="es-ES"/>
          </a:p>
        </p:txBody>
      </p:sp>
      <p:sp>
        <p:nvSpPr>
          <p:cNvPr id="29" name="28 Marcador de número de diapositiva"/>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343611D-A95F-4ADC-BAA5-B061862EF69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4F70E83-3108-4DD2-AA1E-37ED086D8B1E}" type="datetime1">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1143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143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5DDC5C3E-11BF-4169-A275-54B1523FC3DE}" type="datetime1">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6_Diseño personalizado">
    <p:spTree>
      <p:nvGrpSpPr>
        <p:cNvPr id="1" name=""/>
        <p:cNvGrpSpPr/>
        <p:nvPr/>
      </p:nvGrpSpPr>
      <p:grpSpPr>
        <a:xfrm>
          <a:off x="0" y="0"/>
          <a:ext cx="0" cy="0"/>
          <a:chOff x="0" y="0"/>
          <a:chExt cx="0" cy="0"/>
        </a:xfrm>
      </p:grpSpPr>
      <p:pic>
        <p:nvPicPr>
          <p:cNvPr id="3" name="2 Imagen" descr="proyectos012.jpg"/>
          <p:cNvPicPr>
            <a:picLocks noChangeAspect="1"/>
          </p:cNvPicPr>
          <p:nvPr userDrawn="1"/>
        </p:nvPicPr>
        <p:blipFill>
          <a:blip r:embed="rId2" cstate="screen">
            <a:lum bright="68000" contrast="-77000"/>
          </a:blip>
          <a:stretch>
            <a:fillRect/>
          </a:stretch>
        </p:blipFill>
        <p:spPr>
          <a:xfrm>
            <a:off x="0" y="26"/>
            <a:ext cx="9144000" cy="6858000"/>
          </a:xfrm>
          <a:prstGeom prst="rect">
            <a:avLst/>
          </a:prstGeom>
        </p:spPr>
      </p:pic>
      <p:grpSp>
        <p:nvGrpSpPr>
          <p:cNvPr id="2" name="9 Grupo"/>
          <p:cNvGrpSpPr>
            <a:grpSpLocks/>
          </p:cNvGrpSpPr>
          <p:nvPr userDrawn="1"/>
        </p:nvGrpSpPr>
        <p:grpSpPr bwMode="auto">
          <a:xfrm>
            <a:off x="0" y="6318250"/>
            <a:ext cx="9144000" cy="539750"/>
            <a:chOff x="0" y="3945569"/>
            <a:chExt cx="9144000" cy="1769431"/>
          </a:xfrm>
        </p:grpSpPr>
        <p:pic>
          <p:nvPicPr>
            <p:cNvPr id="5" name="Imagen 4"/>
            <p:cNvPicPr>
              <a:picLocks noChangeAspect="1"/>
            </p:cNvPicPr>
            <p:nvPr/>
          </p:nvPicPr>
          <p:blipFill>
            <a:blip r:embed="rId3" cstate="screen"/>
            <a:srcRect/>
            <a:stretch>
              <a:fillRect/>
            </a:stretch>
          </p:blipFill>
          <p:spPr bwMode="auto">
            <a:xfrm>
              <a:off x="0" y="3945569"/>
              <a:ext cx="9144000" cy="1769431"/>
            </a:xfrm>
            <a:prstGeom prst="rect">
              <a:avLst/>
            </a:prstGeom>
            <a:noFill/>
            <a:ln w="9525">
              <a:noFill/>
              <a:miter lim="800000"/>
              <a:headEnd/>
              <a:tailEnd/>
            </a:ln>
          </p:spPr>
        </p:pic>
        <p:pic>
          <p:nvPicPr>
            <p:cNvPr id="6" name="Imagen 2" descr="forma2.png"/>
            <p:cNvPicPr>
              <a:picLocks noChangeAspect="1"/>
            </p:cNvPicPr>
            <p:nvPr/>
          </p:nvPicPr>
          <p:blipFill>
            <a:blip r:embed="rId4" cstate="screen">
              <a:alphaModFix amt="63000"/>
              <a:duotone>
                <a:prstClr val="black"/>
                <a:srgbClr val="039DDD">
                  <a:tint val="45000"/>
                  <a:satMod val="400000"/>
                </a:srgbClr>
              </a:duotone>
              <a:extLst>
                <a:ext uri="{28A0092B-C50C-407E-A947-70E740481C1C}"/>
              </a:extLst>
            </a:blip>
            <a:stretch>
              <a:fillRect/>
            </a:stretch>
          </p:blipFill>
          <p:spPr>
            <a:xfrm flipH="1">
              <a:off x="0" y="4131149"/>
              <a:ext cx="9144000" cy="1583851"/>
            </a:xfrm>
            <a:prstGeom prst="rect">
              <a:avLst/>
            </a:prstGeom>
          </p:spPr>
        </p:pic>
      </p:grpSp>
      <p:pic>
        <p:nvPicPr>
          <p:cNvPr id="7" name="Picture 3"/>
          <p:cNvPicPr>
            <a:picLocks noChangeAspect="1" noChangeArrowheads="1"/>
          </p:cNvPicPr>
          <p:nvPr userDrawn="1"/>
        </p:nvPicPr>
        <p:blipFill>
          <a:blip r:embed="rId5" cstate="screen">
            <a:clrChange>
              <a:clrFrom>
                <a:srgbClr val="000000"/>
              </a:clrFrom>
              <a:clrTo>
                <a:srgbClr val="000000">
                  <a:alpha val="0"/>
                </a:srgbClr>
              </a:clrTo>
            </a:clrChange>
          </a:blip>
          <a:srcRect l="-5702" b="-407"/>
          <a:stretch>
            <a:fillRect/>
          </a:stretch>
        </p:blipFill>
        <p:spPr bwMode="auto">
          <a:xfrm>
            <a:off x="8316913" y="6376988"/>
            <a:ext cx="703262" cy="466725"/>
          </a:xfrm>
          <a:prstGeom prst="rect">
            <a:avLst/>
          </a:prstGeom>
          <a:noFill/>
          <a:ln w="9525">
            <a:noFill/>
            <a:miter lim="800000"/>
            <a:headEnd/>
            <a:tailEnd/>
          </a:ln>
        </p:spPr>
      </p:pic>
      <p:sp>
        <p:nvSpPr>
          <p:cNvPr id="8" name="Slide Number Placeholder 3"/>
          <p:cNvSpPr txBox="1">
            <a:spLocks noGrp="1"/>
          </p:cNvSpPr>
          <p:nvPr userDrawn="1"/>
        </p:nvSpPr>
        <p:spPr bwMode="gray">
          <a:xfrm>
            <a:off x="8313774" y="6542088"/>
            <a:ext cx="200025" cy="155575"/>
          </a:xfrm>
          <a:prstGeom prst="rect">
            <a:avLst/>
          </a:prstGeom>
          <a:noFill/>
          <a:ln w="9525">
            <a:noFill/>
            <a:miter lim="800000"/>
            <a:headEnd/>
            <a:tailEnd/>
          </a:ln>
        </p:spPr>
        <p:txBody>
          <a:bodyPr wrap="none" lIns="0" tIns="0" rIns="0" bIns="0"/>
          <a:lstStyle/>
          <a:p>
            <a:pPr defTabSz="909662" fontAlgn="base">
              <a:spcBef>
                <a:spcPct val="0"/>
              </a:spcBef>
              <a:spcAft>
                <a:spcPct val="0"/>
              </a:spcAft>
              <a:defRPr/>
            </a:pPr>
            <a:fld id="{ACF89180-2193-42F9-9592-0B15325AEEE9}" type="slidenum">
              <a:rPr lang="en-US" sz="1000">
                <a:solidFill>
                  <a:prstClr val="white"/>
                </a:solidFill>
              </a:rPr>
              <a:pPr defTabSz="909662" fontAlgn="base">
                <a:spcBef>
                  <a:spcPct val="0"/>
                </a:spcBef>
                <a:spcAft>
                  <a:spcPct val="0"/>
                </a:spcAft>
                <a:defRPr/>
              </a:pPr>
              <a:t>‹Nº›</a:t>
            </a:fld>
            <a:r>
              <a:rPr lang="en-US" sz="1000" dirty="0">
                <a:solidFill>
                  <a:prstClr val="white"/>
                </a:solidFill>
              </a:rPr>
              <a:t> </a:t>
            </a:r>
          </a:p>
        </p:txBody>
      </p:sp>
      <p:grpSp>
        <p:nvGrpSpPr>
          <p:cNvPr id="4" name="9 Grupo"/>
          <p:cNvGrpSpPr/>
          <p:nvPr userDrawn="1"/>
        </p:nvGrpSpPr>
        <p:grpSpPr>
          <a:xfrm>
            <a:off x="0" y="6318000"/>
            <a:ext cx="9144000" cy="540000"/>
            <a:chOff x="0" y="3945569"/>
            <a:chExt cx="9144000" cy="1769431"/>
          </a:xfrm>
        </p:grpSpPr>
        <p:pic>
          <p:nvPicPr>
            <p:cNvPr id="10" name="Imagen 4"/>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0" y="3945569"/>
              <a:ext cx="9144000" cy="1769431"/>
            </a:xfrm>
            <a:prstGeom prst="rect">
              <a:avLst/>
            </a:prstGeom>
          </p:spPr>
        </p:pic>
        <p:pic>
          <p:nvPicPr>
            <p:cNvPr id="11" name="Imagen 2" descr="forma2.png"/>
            <p:cNvPicPr>
              <a:picLocks noChangeAspect="1"/>
            </p:cNvPicPr>
            <p:nvPr/>
          </p:nvPicPr>
          <p:blipFill>
            <a:blip r:embed="rId7" cstate="email">
              <a:alphaModFix amt="63000"/>
              <a:duotone>
                <a:prstClr val="black"/>
                <a:srgbClr val="039DDD">
                  <a:tint val="45000"/>
                  <a:satMod val="400000"/>
                </a:srgbClr>
              </a:duotone>
              <a:extLst>
                <a:ext uri="{28A0092B-C50C-407E-A947-70E740481C1C}">
                  <a14:useLocalDpi xmlns:a14="http://schemas.microsoft.com/office/drawing/2010/main" xmlns="" val="0"/>
                </a:ext>
              </a:extLst>
            </a:blip>
            <a:stretch>
              <a:fillRect/>
            </a:stretch>
          </p:blipFill>
          <p:spPr>
            <a:xfrm flipH="1">
              <a:off x="0" y="4131149"/>
              <a:ext cx="9144000" cy="1583851"/>
            </a:xfrm>
            <a:prstGeom prst="rect">
              <a:avLst/>
            </a:prstGeom>
          </p:spPr>
        </p:pic>
      </p:grpSp>
      <p:pic>
        <p:nvPicPr>
          <p:cNvPr id="12" name="Picture 3"/>
          <p:cNvPicPr>
            <a:picLocks noChangeAspect="1" noChangeArrowheads="1"/>
          </p:cNvPicPr>
          <p:nvPr userDrawn="1"/>
        </p:nvPicPr>
        <p:blipFill>
          <a:blip r:embed="rId8" cstate="email">
            <a:clrChange>
              <a:clrFrom>
                <a:srgbClr val="000000"/>
              </a:clrFrom>
              <a:clrTo>
                <a:srgbClr val="000000">
                  <a:alpha val="0"/>
                </a:srgbClr>
              </a:clrTo>
            </a:clrChange>
          </a:blip>
          <a:srcRect l="-5730" b="-405"/>
          <a:stretch>
            <a:fillRect/>
          </a:stretch>
        </p:blipFill>
        <p:spPr bwMode="auto">
          <a:xfrm>
            <a:off x="8316434" y="6376266"/>
            <a:ext cx="703178" cy="468000"/>
          </a:xfrm>
          <a:prstGeom prst="rect">
            <a:avLst/>
          </a:prstGeom>
          <a:noFill/>
          <a:ln w="9525">
            <a:noFill/>
            <a:miter lim="800000"/>
            <a:headEnd/>
            <a:tailEnd/>
          </a:ln>
        </p:spPr>
      </p:pic>
      <p:sp>
        <p:nvSpPr>
          <p:cNvPr id="13" name="Slide Number Placeholder 3"/>
          <p:cNvSpPr txBox="1">
            <a:spLocks noGrp="1"/>
          </p:cNvSpPr>
          <p:nvPr userDrawn="1"/>
        </p:nvSpPr>
        <p:spPr bwMode="gray">
          <a:xfrm>
            <a:off x="8314313" y="6541674"/>
            <a:ext cx="199240" cy="155496"/>
          </a:xfrm>
          <a:prstGeom prst="rect">
            <a:avLst/>
          </a:prstGeom>
          <a:noFill/>
          <a:ln w="9525">
            <a:noFill/>
            <a:miter lim="800000"/>
            <a:headEnd/>
            <a:tailEnd/>
          </a:ln>
        </p:spPr>
        <p:txBody>
          <a:bodyPr wrap="none" lIns="0" tIns="0" rIns="0" bIns="0"/>
          <a:lstStyle/>
          <a:p>
            <a:pPr defTabSz="906101" fontAlgn="base">
              <a:spcBef>
                <a:spcPct val="0"/>
              </a:spcBef>
              <a:spcAft>
                <a:spcPct val="0"/>
              </a:spcAft>
            </a:pPr>
            <a:fld id="{3F76560D-10A3-497A-A21B-8322FE738F31}" type="slidenum">
              <a:rPr lang="en-US" sz="1000">
                <a:solidFill>
                  <a:prstClr val="white"/>
                </a:solidFill>
              </a:rPr>
              <a:pPr defTabSz="906101" fontAlgn="base">
                <a:spcBef>
                  <a:spcPct val="0"/>
                </a:spcBef>
                <a:spcAft>
                  <a:spcPct val="0"/>
                </a:spcAft>
              </a:pPr>
              <a:t>‹Nº›</a:t>
            </a:fld>
            <a:r>
              <a:rPr lang="en-US" sz="1000" dirty="0">
                <a:solidFill>
                  <a:prstClr val="white"/>
                </a:solidFill>
              </a:rPr>
              <a:t> </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EADA0B15-F2F2-4BD9-99D6-BF532976D044}" type="datetime1">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BD0F0026-4916-4755-AB6E-C1F7C75093E8}" type="datetime1">
              <a:rPr lang="es-ES" smtClean="0"/>
              <a:pPr/>
              <a:t>15/06/2016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B372E50C-00D6-407D-8F39-56C996D6F6D7}" type="datetime1">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81000" y="1143000"/>
            <a:ext cx="8382000" cy="1069848"/>
          </a:xfrm>
        </p:spPr>
        <p:txBody>
          <a:bodyPr anchor="ctr"/>
          <a:lstStyle>
            <a:lvl1pPr>
              <a:defRPr sz="4000" b="0" i="0"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fecha"/>
          <p:cNvSpPr>
            <a:spLocks noGrp="1"/>
          </p:cNvSpPr>
          <p:nvPr>
            <p:ph type="dt" sz="half" idx="10"/>
          </p:nvPr>
        </p:nvSpPr>
        <p:spPr/>
        <p:txBody>
          <a:bodyPr rtlCol="0"/>
          <a:lstStyle/>
          <a:p>
            <a:fld id="{789DC4F6-E04C-48AF-BF6F-8976D6EE4A31}" type="datetime1">
              <a:rPr lang="es-ES" smtClean="0"/>
              <a:pPr/>
              <a:t>15/06/2016</a:t>
            </a:fld>
            <a:endParaRPr lang="es-ES"/>
          </a:p>
        </p:txBody>
      </p:sp>
      <p:sp>
        <p:nvSpPr>
          <p:cNvPr id="27" name="26 Marcador de número de diapositiva"/>
          <p:cNvSpPr>
            <a:spLocks noGrp="1"/>
          </p:cNvSpPr>
          <p:nvPr>
            <p:ph type="sldNum" sz="quarter" idx="11"/>
          </p:nvPr>
        </p:nvSpPr>
        <p:spPr/>
        <p:txBody>
          <a:bodyPr rtlCol="0"/>
          <a:lstStyle/>
          <a:p>
            <a:fld id="{0343611D-A95F-4ADC-BAA5-B061862EF69C}" type="slidenum">
              <a:rPr lang="es-ES" smtClean="0"/>
              <a:pPr/>
              <a:t>‹Nº›</a:t>
            </a:fld>
            <a:endParaRPr lang="es-ES"/>
          </a:p>
        </p:txBody>
      </p:sp>
      <p:sp>
        <p:nvSpPr>
          <p:cNvPr id="28" name="27 Marcador de pie de página"/>
          <p:cNvSpPr>
            <a:spLocks noGrp="1"/>
          </p:cNvSpPr>
          <p:nvPr>
            <p:ph type="ftr" sz="quarter" idx="12"/>
          </p:nvPr>
        </p:nvSpPr>
        <p:spPr/>
        <p:txBody>
          <a:bodyPr rtlCol="0"/>
          <a:lstStyle/>
          <a:p>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a:xfrm>
            <a:off x="6583680" y="612648"/>
            <a:ext cx="957264" cy="457200"/>
          </a:xfrm>
        </p:spPr>
        <p:txBody>
          <a:bodyPr/>
          <a:lstStyle/>
          <a:p>
            <a:fld id="{E822F317-2211-41BD-B958-56518B2251BB}" type="datetime1">
              <a:rPr lang="es-ES" smtClean="0"/>
              <a:pPr/>
              <a:t>15/06/2016</a:t>
            </a:fld>
            <a:endParaRPr lang="es-ES"/>
          </a:p>
        </p:txBody>
      </p:sp>
      <p:sp>
        <p:nvSpPr>
          <p:cNvPr id="4" name="3 Marcador de pie de página"/>
          <p:cNvSpPr>
            <a:spLocks noGrp="1"/>
          </p:cNvSpPr>
          <p:nvPr>
            <p:ph type="ftr" sz="quarter" idx="11"/>
          </p:nvPr>
        </p:nvSpPr>
        <p:spPr>
          <a:xfrm>
            <a:off x="5257800" y="612648"/>
            <a:ext cx="1325880" cy="457200"/>
          </a:xfrm>
        </p:spPr>
        <p:txBody>
          <a:bodyPr/>
          <a:lstStyle/>
          <a:p>
            <a:endParaRPr lang="es-ES"/>
          </a:p>
        </p:txBody>
      </p:sp>
      <p:sp>
        <p:nvSpPr>
          <p:cNvPr id="5" name="4 Marcador de número de diapositiva"/>
          <p:cNvSpPr>
            <a:spLocks noGrp="1"/>
          </p:cNvSpPr>
          <p:nvPr>
            <p:ph type="sldNum" sz="quarter" idx="12"/>
          </p:nvPr>
        </p:nvSpPr>
        <p:spPr>
          <a:xfrm>
            <a:off x="8174736" y="2272"/>
            <a:ext cx="762000" cy="365760"/>
          </a:xfrm>
        </p:spPr>
        <p:txBody>
          <a:bodyPr/>
          <a:lstStyle/>
          <a:p>
            <a:fld id="{0343611D-A95F-4ADC-BAA5-B061862EF69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C7E6728B-45F2-40D5-87D4-52721E10CCD6}" type="datetime1">
              <a:rPr lang="es-ES" smtClean="0"/>
              <a:pPr/>
              <a:t>15/06/2016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353496" y="1101970"/>
            <a:ext cx="3383280" cy="877824"/>
          </a:xfrm>
        </p:spPr>
        <p:txBody>
          <a:bodyPr anchor="b"/>
          <a:lstStyle>
            <a:lvl1pPr algn="l">
              <a:buNone/>
              <a:defRPr sz="1800" b="1"/>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2EBB8C99-9766-4DBC-95F2-6FD330384618}" type="datetime1">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p:txBody>
          <a:bodyPr/>
          <a:lstStyle/>
          <a:p>
            <a:fld id="{5CE53245-2CBE-48E4-B573-5B8DF9188D6E}" type="datetime1">
              <a:rPr lang="es-ES" smtClean="0"/>
              <a:pPr/>
              <a:t>15/06/2016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0343611D-A95F-4ADC-BAA5-B061862EF69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Rectángulo"/>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Rectángulo"/>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Rectángulo"/>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Rectángulo"/>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Rectángulo"/>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Rectángulo redondeado"/>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Rectángulo redondeado"/>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Rectángulo"/>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Rectángulo"/>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Rectángulo"/>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Rectángulo"/>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Rectángulo"/>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Rectángulo"/>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Marcador de título"/>
          <p:cNvSpPr>
            <a:spLocks noGrp="1"/>
          </p:cNvSpPr>
          <p:nvPr>
            <p:ph type="title"/>
          </p:nvPr>
        </p:nvSpPr>
        <p:spPr>
          <a:xfrm>
            <a:off x="457200" y="1143000"/>
            <a:ext cx="8229600" cy="1066800"/>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1996CA8D-828A-45CE-ADD4-D1A0F5E4E56A}" type="datetime1">
              <a:rPr lang="es-ES" smtClean="0"/>
              <a:pPr/>
              <a:t>15/06/2016</a:t>
            </a:fld>
            <a:endParaRPr lang="es-ES"/>
          </a:p>
        </p:txBody>
      </p:sp>
      <p:sp>
        <p:nvSpPr>
          <p:cNvPr id="3" name="2 Marcador de pie de página"/>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s-ES"/>
          </a:p>
        </p:txBody>
      </p:sp>
      <p:sp>
        <p:nvSpPr>
          <p:cNvPr id="23" name="22 Marcador de número de diapositiva"/>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343611D-A95F-4ADC-BAA5-B061862EF69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wmf"/><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4.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es/url?sa=i&amp;rct=j&amp;q=&amp;esrc=s&amp;source=images&amp;cd=&amp;cad=rja&amp;uact=8&amp;ved=&amp;url=http://arroyomtb.blogspot.com/2013_01_01_archive.html&amp;psig=AFQjCNEptnaSnXOoUmAKKxWKY-qTJ5NVhg&amp;ust=1456491871579320"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google.es/url?sa=i&amp;rct=j&amp;q=&amp;esrc=s&amp;source=images&amp;cd=&amp;cad=rja&amp;uact=8&amp;ved=&amp;url=http://arroyomtb.blogspot.com/2013_01_01_archive.html&amp;psig=AFQjCNEptnaSnXOoUmAKKxWKY-qTJ5NVhg&amp;ust=1456491871579320"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10.png"/></Relationships>
</file>

<file path=ppt/slides/_rels/slide3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9.jpeg"/></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google.es/imgres?imgurl=http://www.siempremexico.com.mx/portalwp/wp-content/uploads/2015/07/Cuidadora-de-ancianos-r.jpg&amp;imgrefurl=http://www.siempremexico.com.mx/portalwp/servicios/cuidadoras-de-ancianos/&amp;docid=1OwayEe2TmbG9M&amp;tbnid=_Lb0_ykEDXItPM:&amp;w=1000&amp;h=500&amp;ved=undefined&amp;iact=c&amp;ictx=1"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1916832"/>
            <a:ext cx="8458200" cy="1470025"/>
          </a:xfrm>
        </p:spPr>
        <p:txBody>
          <a:bodyPr>
            <a:normAutofit/>
          </a:bodyPr>
          <a:lstStyle/>
          <a:p>
            <a:pPr algn="ctr"/>
            <a:r>
              <a:rPr lang="es-ES" b="1" i="1" dirty="0" smtClean="0">
                <a:effectLst>
                  <a:outerShdw blurRad="50800" dist="38100" algn="l" rotWithShape="0">
                    <a:prstClr val="black">
                      <a:alpha val="40000"/>
                    </a:prstClr>
                  </a:outerShdw>
                </a:effectLst>
              </a:rPr>
              <a:t>El Seguro de Accidentes</a:t>
            </a:r>
            <a:endParaRPr lang="es-ES" dirty="0"/>
          </a:p>
        </p:txBody>
      </p:sp>
      <p:sp>
        <p:nvSpPr>
          <p:cNvPr id="4" name="3 Rectángulo"/>
          <p:cNvSpPr/>
          <p:nvPr/>
        </p:nvSpPr>
        <p:spPr>
          <a:xfrm>
            <a:off x="3491880" y="620688"/>
            <a:ext cx="5400600" cy="707886"/>
          </a:xfrm>
          <a:prstGeom prst="rect">
            <a:avLst/>
          </a:prstGeom>
        </p:spPr>
        <p:txBody>
          <a:bodyPr wrap="square">
            <a:spAutoFit/>
          </a:bodyPr>
          <a:lstStyle/>
          <a:p>
            <a:r>
              <a:rPr lang="es-ES" sz="2000" b="1" dirty="0" smtClean="0">
                <a:solidFill>
                  <a:schemeClr val="bg1"/>
                </a:solidFill>
                <a:latin typeface="Arial Black" pitchFamily="34" charset="0"/>
              </a:rPr>
              <a:t>COLEGIOS DE MEDIADORES DE </a:t>
            </a:r>
          </a:p>
          <a:p>
            <a:r>
              <a:rPr lang="es-ES" sz="2000" b="1" dirty="0" smtClean="0">
                <a:solidFill>
                  <a:schemeClr val="bg1"/>
                </a:solidFill>
                <a:latin typeface="Arial Black" pitchFamily="34" charset="0"/>
              </a:rPr>
              <a:t>BIZKAIA-ARABA</a:t>
            </a:r>
            <a:endParaRPr lang="es-ES" sz="2000" dirty="0">
              <a:solidFill>
                <a:schemeClr val="bg1"/>
              </a:solidFill>
            </a:endParaRPr>
          </a:p>
        </p:txBody>
      </p:sp>
      <p:sp>
        <p:nvSpPr>
          <p:cNvPr id="6" name="5 CuadroTexto"/>
          <p:cNvSpPr txBox="1"/>
          <p:nvPr/>
        </p:nvSpPr>
        <p:spPr>
          <a:xfrm>
            <a:off x="4644008" y="6165304"/>
            <a:ext cx="3960440" cy="369332"/>
          </a:xfrm>
          <a:prstGeom prst="rect">
            <a:avLst/>
          </a:prstGeom>
          <a:noFill/>
        </p:spPr>
        <p:txBody>
          <a:bodyPr wrap="square" rtlCol="0">
            <a:spAutoFit/>
          </a:bodyPr>
          <a:lstStyle/>
          <a:p>
            <a:pPr algn="r"/>
            <a:r>
              <a:rPr lang="es-ES" b="1" dirty="0" smtClean="0">
                <a:solidFill>
                  <a:schemeClr val="accent1"/>
                </a:solidFill>
                <a:latin typeface="Arial" pitchFamily="34" charset="0"/>
                <a:cs typeface="Arial" pitchFamily="34" charset="0"/>
              </a:rPr>
              <a:t>Bilbao 16 Junio </a:t>
            </a:r>
            <a:r>
              <a:rPr lang="es-ES" b="1" dirty="0" smtClean="0">
                <a:solidFill>
                  <a:schemeClr val="accent1"/>
                </a:solidFill>
                <a:latin typeface="Arial" pitchFamily="34" charset="0"/>
                <a:cs typeface="Arial" pitchFamily="34" charset="0"/>
              </a:rPr>
              <a:t>de 2016</a:t>
            </a:r>
            <a:endParaRPr lang="es-ES" b="1" dirty="0">
              <a:solidFill>
                <a:schemeClr val="accent1"/>
              </a:solidFill>
              <a:latin typeface="Arial" pitchFamily="34" charset="0"/>
              <a:cs typeface="Arial" pitchFamily="34" charset="0"/>
            </a:endParaRPr>
          </a:p>
        </p:txBody>
      </p:sp>
      <p:pic>
        <p:nvPicPr>
          <p:cNvPr id="9113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844824"/>
            <a:ext cx="8424936" cy="1440160"/>
          </a:xfrm>
          <a:solidFill>
            <a:schemeClr val="accent3">
              <a:lumMod val="20000"/>
              <a:lumOff val="80000"/>
            </a:schemeClr>
          </a:solidFill>
        </p:spPr>
        <p:txBody>
          <a:bodyPr>
            <a:normAutofit fontScale="55000" lnSpcReduction="20000"/>
          </a:bodyPr>
          <a:lstStyle/>
          <a:p>
            <a:pPr>
              <a:buFont typeface="Wingdings" pitchFamily="2" charset="2"/>
              <a:buChar char="q"/>
            </a:pPr>
            <a:r>
              <a:rPr lang="es-ES" sz="3600" dirty="0" smtClean="0">
                <a:latin typeface="Calibri" pitchFamily="34" charset="0"/>
              </a:rPr>
              <a:t> </a:t>
            </a:r>
            <a:r>
              <a:rPr lang="es-ES" sz="3600" b="1" dirty="0" smtClean="0">
                <a:latin typeface="Calibri" pitchFamily="34" charset="0"/>
              </a:rPr>
              <a:t>Riesgo Ocupacional</a:t>
            </a:r>
            <a:r>
              <a:rPr lang="es-ES" sz="3600" dirty="0" smtClean="0">
                <a:latin typeface="Calibri" pitchFamily="34" charset="0"/>
              </a:rPr>
              <a:t>. En cuanto a las actividades profesionales desarrolladas por el solicitante, hay varios factores relevantes que pueden incidir en una agravación del riesgo:</a:t>
            </a:r>
          </a:p>
          <a:p>
            <a:pPr>
              <a:buNone/>
            </a:pPr>
            <a:endParaRPr lang="es-ES" sz="2200" dirty="0" smtClean="0">
              <a:latin typeface="Calibri" pitchFamily="34" charset="0"/>
            </a:endParaRPr>
          </a:p>
          <a:p>
            <a:pPr>
              <a:buNone/>
            </a:pPr>
            <a:r>
              <a:rPr lang="es-ES" sz="2200" dirty="0" smtClean="0">
                <a:latin typeface="Calibri" pitchFamily="34" charset="0"/>
              </a:rPr>
              <a:t>	</a:t>
            </a:r>
          </a:p>
          <a:p>
            <a:pPr>
              <a:buNone/>
            </a:pPr>
            <a:r>
              <a:rPr lang="es-ES" dirty="0" smtClean="0"/>
              <a:t>	</a:t>
            </a:r>
          </a:p>
          <a:p>
            <a:endParaRPr lang="es-ES" dirty="0"/>
          </a:p>
        </p:txBody>
      </p:sp>
      <p:sp>
        <p:nvSpPr>
          <p:cNvPr id="5" name="4 CuadroTexto"/>
          <p:cNvSpPr txBox="1"/>
          <p:nvPr/>
        </p:nvSpPr>
        <p:spPr>
          <a:xfrm>
            <a:off x="2771800" y="1052736"/>
            <a:ext cx="4824536" cy="707886"/>
          </a:xfrm>
          <a:prstGeom prst="rect">
            <a:avLst/>
          </a:prstGeom>
          <a:noFill/>
        </p:spPr>
        <p:txBody>
          <a:bodyPr wrap="square" rtlCol="0">
            <a:spAutoFit/>
          </a:bodyPr>
          <a:lstStyle/>
          <a:p>
            <a:r>
              <a:rPr lang="es-ES" sz="4000" dirty="0" smtClean="0">
                <a:latin typeface="+mj-lt"/>
              </a:rPr>
              <a:t>Factores de Riesgo</a:t>
            </a:r>
            <a:endParaRPr lang="es-ES" sz="4000" dirty="0">
              <a:latin typeface="+mj-lt"/>
            </a:endParaRPr>
          </a:p>
        </p:txBody>
      </p:sp>
      <p:pic>
        <p:nvPicPr>
          <p:cNvPr id="6" name="Imagen 30" descr="image001"/>
          <p:cNvPicPr>
            <a:picLocks noChangeAspect="1" noChangeArrowheads="1"/>
          </p:cNvPicPr>
          <p:nvPr/>
        </p:nvPicPr>
        <p:blipFill>
          <a:blip r:embed="rId2" cstate="print"/>
          <a:srcRect/>
          <a:stretch>
            <a:fillRect/>
          </a:stretch>
        </p:blipFill>
        <p:spPr bwMode="auto">
          <a:xfrm>
            <a:off x="6543675" y="4219575"/>
            <a:ext cx="2600325" cy="2638425"/>
          </a:xfrm>
          <a:prstGeom prst="rect">
            <a:avLst/>
          </a:prstGeom>
          <a:noFill/>
          <a:ln w="9525">
            <a:noFill/>
            <a:miter lim="800000"/>
            <a:headEnd/>
            <a:tailEnd/>
          </a:ln>
        </p:spPr>
      </p:pic>
      <p:sp>
        <p:nvSpPr>
          <p:cNvPr id="7" name="6 CuadroTexto"/>
          <p:cNvSpPr txBox="1"/>
          <p:nvPr/>
        </p:nvSpPr>
        <p:spPr>
          <a:xfrm>
            <a:off x="395536" y="3429000"/>
            <a:ext cx="4536504" cy="1224136"/>
          </a:xfrm>
          <a:prstGeom prst="rect">
            <a:avLst/>
          </a:prstGeom>
          <a:solidFill>
            <a:schemeClr val="accent2">
              <a:lumMod val="20000"/>
              <a:lumOff val="80000"/>
            </a:schemeClr>
          </a:solidFill>
        </p:spPr>
        <p:txBody>
          <a:bodyPr wrap="square" rtlCol="0">
            <a:spAutoFit/>
          </a:bodyPr>
          <a:lstStyle/>
          <a:p>
            <a:pPr>
              <a:buFont typeface="Wingdings" pitchFamily="2" charset="2"/>
              <a:buChar char="ü"/>
            </a:pPr>
            <a:r>
              <a:rPr lang="es-ES" dirty="0" smtClean="0">
                <a:latin typeface="Calibri" pitchFamily="34" charset="0"/>
              </a:rPr>
              <a:t>Accidentes de trabajo (incluido in itinere)</a:t>
            </a:r>
          </a:p>
          <a:p>
            <a:pPr>
              <a:buFont typeface="Wingdings" pitchFamily="2" charset="2"/>
              <a:buChar char="ü"/>
            </a:pPr>
            <a:r>
              <a:rPr lang="es-ES" dirty="0" smtClean="0">
                <a:latin typeface="Calibri" pitchFamily="34" charset="0"/>
              </a:rPr>
              <a:t>Enfermedades profesionales</a:t>
            </a:r>
          </a:p>
          <a:p>
            <a:pPr>
              <a:buFont typeface="Wingdings" pitchFamily="2" charset="2"/>
              <a:buChar char="ü"/>
            </a:pPr>
            <a:r>
              <a:rPr lang="es-ES" dirty="0" smtClean="0">
                <a:latin typeface="Calibri" pitchFamily="34" charset="0"/>
              </a:rPr>
              <a:t>Condiciones de trabajo</a:t>
            </a:r>
          </a:p>
          <a:p>
            <a:pPr>
              <a:buFont typeface="Wingdings" pitchFamily="2" charset="2"/>
              <a:buChar char="ü"/>
            </a:pPr>
            <a:r>
              <a:rPr lang="es-ES" dirty="0" smtClean="0">
                <a:latin typeface="Calibri" pitchFamily="34" charset="0"/>
              </a:rPr>
              <a:t>Condiciones socio económicas del entorno.</a:t>
            </a:r>
            <a:endParaRPr lang="es-ES" dirty="0"/>
          </a:p>
        </p:txBody>
      </p:sp>
      <p:sp>
        <p:nvSpPr>
          <p:cNvPr id="8" name="7 CuadroTexto"/>
          <p:cNvSpPr txBox="1"/>
          <p:nvPr/>
        </p:nvSpPr>
        <p:spPr>
          <a:xfrm>
            <a:off x="467544" y="5013176"/>
            <a:ext cx="5472608" cy="646331"/>
          </a:xfrm>
          <a:prstGeom prst="rect">
            <a:avLst/>
          </a:prstGeom>
          <a:solidFill>
            <a:schemeClr val="accent4">
              <a:lumMod val="20000"/>
              <a:lumOff val="80000"/>
            </a:schemeClr>
          </a:solidFill>
        </p:spPr>
        <p:txBody>
          <a:bodyPr wrap="square" rtlCol="0">
            <a:spAutoFit/>
          </a:bodyPr>
          <a:lstStyle/>
          <a:p>
            <a:r>
              <a:rPr lang="es-ES" dirty="0" smtClean="0">
                <a:latin typeface="Calibri" pitchFamily="34" charset="0"/>
              </a:rPr>
              <a:t>Grupos de clasificación de las actividades en función a su mayor o menor riesgo de accidente.</a:t>
            </a:r>
            <a:endParaRPr lang="es-ES" dirty="0"/>
          </a:p>
        </p:txBody>
      </p:sp>
      <p:pic>
        <p:nvPicPr>
          <p:cNvPr id="9"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2249424"/>
            <a:ext cx="8219256" cy="1107568"/>
          </a:xfrm>
          <a:solidFill>
            <a:schemeClr val="accent3">
              <a:lumMod val="20000"/>
              <a:lumOff val="80000"/>
            </a:schemeClr>
          </a:solidFill>
        </p:spPr>
        <p:txBody>
          <a:bodyPr>
            <a:normAutofit fontScale="92500" lnSpcReduction="20000"/>
          </a:bodyPr>
          <a:lstStyle/>
          <a:p>
            <a:pPr>
              <a:buFont typeface="Wingdings" pitchFamily="2" charset="2"/>
              <a:buChar char="q"/>
            </a:pPr>
            <a:r>
              <a:rPr lang="es-ES" sz="2200" b="1" dirty="0" smtClean="0">
                <a:latin typeface="Calibri" pitchFamily="34" charset="0"/>
              </a:rPr>
              <a:t>Riesgo Extra profesional</a:t>
            </a:r>
            <a:r>
              <a:rPr lang="es-ES" sz="2200" dirty="0" smtClean="0">
                <a:latin typeface="Calibri" pitchFamily="34" charset="0"/>
              </a:rPr>
              <a:t>. Cada vez son más importantes las situaciones de riesgo que se pueden producir en el tiempo libre de las personas y siendo las que más destacan las siguientes:</a:t>
            </a:r>
          </a:p>
          <a:p>
            <a:pPr>
              <a:buNone/>
            </a:pPr>
            <a:r>
              <a:rPr lang="es-ES" sz="2200" dirty="0" smtClean="0">
                <a:latin typeface="Calibri" pitchFamily="34" charset="0"/>
              </a:rPr>
              <a:t>	</a:t>
            </a:r>
          </a:p>
          <a:p>
            <a:pPr>
              <a:buNone/>
            </a:pPr>
            <a:endParaRPr lang="es-ES" dirty="0"/>
          </a:p>
        </p:txBody>
      </p:sp>
      <p:sp>
        <p:nvSpPr>
          <p:cNvPr id="5" name="4 CuadroTexto"/>
          <p:cNvSpPr txBox="1"/>
          <p:nvPr/>
        </p:nvSpPr>
        <p:spPr>
          <a:xfrm>
            <a:off x="1763688" y="1052736"/>
            <a:ext cx="5184576" cy="707886"/>
          </a:xfrm>
          <a:prstGeom prst="rect">
            <a:avLst/>
          </a:prstGeom>
          <a:noFill/>
        </p:spPr>
        <p:txBody>
          <a:bodyPr wrap="square" rtlCol="0">
            <a:spAutoFit/>
          </a:bodyPr>
          <a:lstStyle/>
          <a:p>
            <a:r>
              <a:rPr lang="es-ES" sz="4000" dirty="0" smtClean="0">
                <a:latin typeface="+mj-lt"/>
              </a:rPr>
              <a:t>Factores de Riesgo</a:t>
            </a:r>
            <a:endParaRPr lang="es-ES" sz="4000" dirty="0">
              <a:latin typeface="+mj-lt"/>
            </a:endParaRPr>
          </a:p>
        </p:txBody>
      </p:sp>
      <p:pic>
        <p:nvPicPr>
          <p:cNvPr id="2050" name="Picture 2" descr="C:\Program Files (x86)\Microsoft Office\MEDIA\CAGCAT10\j0285698.wmf"/>
          <p:cNvPicPr>
            <a:picLocks noChangeAspect="1" noChangeArrowheads="1"/>
          </p:cNvPicPr>
          <p:nvPr/>
        </p:nvPicPr>
        <p:blipFill>
          <a:blip r:embed="rId2" cstate="print"/>
          <a:srcRect/>
          <a:stretch>
            <a:fillRect/>
          </a:stretch>
        </p:blipFill>
        <p:spPr bwMode="auto">
          <a:xfrm>
            <a:off x="6067812" y="3933056"/>
            <a:ext cx="2515006" cy="2688134"/>
          </a:xfrm>
          <a:prstGeom prst="rect">
            <a:avLst/>
          </a:prstGeom>
          <a:noFill/>
        </p:spPr>
      </p:pic>
      <p:pic>
        <p:nvPicPr>
          <p:cNvPr id="2052" name="Picture 4"/>
          <p:cNvPicPr>
            <a:picLocks noChangeAspect="1" noChangeArrowheads="1"/>
          </p:cNvPicPr>
          <p:nvPr/>
        </p:nvPicPr>
        <p:blipFill>
          <a:blip r:embed="rId3" cstate="print"/>
          <a:srcRect/>
          <a:stretch>
            <a:fillRect/>
          </a:stretch>
        </p:blipFill>
        <p:spPr bwMode="auto">
          <a:xfrm>
            <a:off x="611560" y="4725144"/>
            <a:ext cx="1543050" cy="1828800"/>
          </a:xfrm>
          <a:prstGeom prst="rect">
            <a:avLst/>
          </a:prstGeom>
          <a:noFill/>
          <a:ln w="9525">
            <a:noFill/>
            <a:miter lim="800000"/>
            <a:headEnd/>
            <a:tailEnd/>
          </a:ln>
          <a:effectLst/>
        </p:spPr>
      </p:pic>
      <p:pic>
        <p:nvPicPr>
          <p:cNvPr id="2053" name="Picture 5" descr="C:\Program Files (x86)\Microsoft Office\MEDIA\CAGCAT10\j0157763.wmf"/>
          <p:cNvPicPr>
            <a:picLocks noChangeAspect="1" noChangeArrowheads="1"/>
          </p:cNvPicPr>
          <p:nvPr/>
        </p:nvPicPr>
        <p:blipFill>
          <a:blip r:embed="rId4" cstate="print"/>
          <a:srcRect/>
          <a:stretch>
            <a:fillRect/>
          </a:stretch>
        </p:blipFill>
        <p:spPr bwMode="auto">
          <a:xfrm>
            <a:off x="3347864" y="4797152"/>
            <a:ext cx="1795462" cy="1811337"/>
          </a:xfrm>
          <a:prstGeom prst="rect">
            <a:avLst/>
          </a:prstGeom>
          <a:noFill/>
        </p:spPr>
      </p:pic>
      <p:sp>
        <p:nvSpPr>
          <p:cNvPr id="8" name="7 CuadroTexto"/>
          <p:cNvSpPr txBox="1"/>
          <p:nvPr/>
        </p:nvSpPr>
        <p:spPr>
          <a:xfrm>
            <a:off x="467544" y="3573017"/>
            <a:ext cx="4896544" cy="646331"/>
          </a:xfrm>
          <a:prstGeom prst="rect">
            <a:avLst/>
          </a:prstGeom>
          <a:solidFill>
            <a:schemeClr val="accent2">
              <a:lumMod val="20000"/>
              <a:lumOff val="80000"/>
            </a:schemeClr>
          </a:solidFill>
        </p:spPr>
        <p:txBody>
          <a:bodyPr wrap="square" rtlCol="0">
            <a:spAutoFit/>
          </a:bodyPr>
          <a:lstStyle/>
          <a:p>
            <a:pPr>
              <a:buFont typeface="Wingdings" pitchFamily="2" charset="2"/>
              <a:buChar char="ü"/>
            </a:pPr>
            <a:r>
              <a:rPr lang="es-ES" dirty="0" smtClean="0">
                <a:latin typeface="Calibri" pitchFamily="34" charset="0"/>
              </a:rPr>
              <a:t>Actividades de ocio y deportivas</a:t>
            </a:r>
          </a:p>
          <a:p>
            <a:pPr>
              <a:buFont typeface="Wingdings" pitchFamily="2" charset="2"/>
              <a:buChar char="ü"/>
            </a:pPr>
            <a:r>
              <a:rPr lang="es-ES" dirty="0" smtClean="0">
                <a:latin typeface="Calibri" pitchFamily="34" charset="0"/>
              </a:rPr>
              <a:t>Actividades de viaje o estancia en el extranjero.</a:t>
            </a:r>
            <a:endParaRPr lang="es-ES" dirty="0"/>
          </a:p>
        </p:txBody>
      </p:sp>
      <p:pic>
        <p:nvPicPr>
          <p:cNvPr id="9" name="Imagen 15" descr="JPG LOGO CMSAB POSITIVO"/>
          <p:cNvPicPr>
            <a:picLocks noChangeAspect="1" noChangeArrowheads="1"/>
          </p:cNvPicPr>
          <p:nvPr/>
        </p:nvPicPr>
        <p:blipFill>
          <a:blip r:embed="rId5"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980728"/>
            <a:ext cx="5544616" cy="792088"/>
          </a:xfrm>
          <a:solidFill>
            <a:schemeClr val="accent3">
              <a:lumMod val="20000"/>
              <a:lumOff val="80000"/>
            </a:schemeClr>
          </a:solidFill>
        </p:spPr>
        <p:txBody>
          <a:bodyPr>
            <a:normAutofit/>
          </a:bodyPr>
          <a:lstStyle/>
          <a:p>
            <a:r>
              <a:rPr lang="es-ES" dirty="0" smtClean="0">
                <a:solidFill>
                  <a:schemeClr val="tx1"/>
                </a:solidFill>
              </a:rPr>
              <a:t>Interés asegurable</a:t>
            </a:r>
            <a:endParaRPr lang="es-ES" dirty="0">
              <a:solidFill>
                <a:schemeClr val="tx1"/>
              </a:solidFill>
            </a:endParaRPr>
          </a:p>
        </p:txBody>
      </p:sp>
      <p:sp>
        <p:nvSpPr>
          <p:cNvPr id="3" name="2 Marcador de contenido"/>
          <p:cNvSpPr>
            <a:spLocks noGrp="1"/>
          </p:cNvSpPr>
          <p:nvPr>
            <p:ph idx="1"/>
          </p:nvPr>
        </p:nvSpPr>
        <p:spPr>
          <a:xfrm>
            <a:off x="467544" y="1840256"/>
            <a:ext cx="7920880" cy="3172920"/>
          </a:xfrm>
          <a:solidFill>
            <a:schemeClr val="accent2">
              <a:lumMod val="20000"/>
              <a:lumOff val="80000"/>
            </a:schemeClr>
          </a:solidFill>
        </p:spPr>
        <p:txBody>
          <a:bodyPr>
            <a:normAutofit fontScale="92500" lnSpcReduction="20000"/>
          </a:bodyPr>
          <a:lstStyle/>
          <a:p>
            <a:pPr>
              <a:buFont typeface="Wingdings" pitchFamily="2" charset="2"/>
              <a:buChar char="ü"/>
            </a:pPr>
            <a:r>
              <a:rPr lang="es-ES" sz="2400" dirty="0" smtClean="0">
                <a:latin typeface="Calibri" pitchFamily="34" charset="0"/>
              </a:rPr>
              <a:t>Coincidencia entre solicitante, asegurado, con designación de beneficiarios. </a:t>
            </a:r>
            <a:r>
              <a:rPr lang="es-ES" sz="2400" b="1" dirty="0" smtClean="0">
                <a:latin typeface="Calibri" pitchFamily="34" charset="0"/>
              </a:rPr>
              <a:t>Se paga la prima para proteger a un tercero</a:t>
            </a:r>
          </a:p>
          <a:p>
            <a:pPr>
              <a:buFont typeface="Wingdings" pitchFamily="2" charset="2"/>
              <a:buChar char="ü"/>
            </a:pPr>
            <a:r>
              <a:rPr lang="es-ES" sz="2400" b="1" dirty="0" smtClean="0">
                <a:latin typeface="Calibri" pitchFamily="34" charset="0"/>
              </a:rPr>
              <a:t>Perjuicio económico</a:t>
            </a:r>
            <a:r>
              <a:rPr lang="es-ES" sz="2400" dirty="0" smtClean="0">
                <a:latin typeface="Calibri" pitchFamily="34" charset="0"/>
              </a:rPr>
              <a:t> para el solicitante y el beneficiario si ocurriera el siniestro. Se da cobertura contra consecuencias penosas y todos los intervinientes sufrirían un quebranto económico.</a:t>
            </a:r>
          </a:p>
          <a:p>
            <a:pPr>
              <a:buFont typeface="Wingdings" pitchFamily="2" charset="2"/>
              <a:buChar char="ü"/>
            </a:pPr>
            <a:r>
              <a:rPr lang="es-ES" sz="2400" dirty="0" smtClean="0">
                <a:latin typeface="Calibri" pitchFamily="34" charset="0"/>
              </a:rPr>
              <a:t>Para la adecuada </a:t>
            </a:r>
            <a:r>
              <a:rPr lang="es-ES" sz="2400" b="1" dirty="0" smtClean="0">
                <a:latin typeface="Calibri" pitchFamily="34" charset="0"/>
              </a:rPr>
              <a:t>cobertura del perjuicio económico</a:t>
            </a:r>
            <a:r>
              <a:rPr lang="es-ES" sz="2400" dirty="0" smtClean="0">
                <a:latin typeface="Calibri" pitchFamily="34" charset="0"/>
              </a:rPr>
              <a:t>, debe existir correlación entre el perjuicio económico que genera a los beneficiarios y las indemnizaciones que percibirían por el accidente.</a:t>
            </a:r>
          </a:p>
          <a:p>
            <a:endParaRPr lang="es-ES" dirty="0"/>
          </a:p>
        </p:txBody>
      </p:sp>
      <p:pic>
        <p:nvPicPr>
          <p:cNvPr id="5" name="Picture 2"/>
          <p:cNvPicPr>
            <a:picLocks noChangeAspect="1" noChangeArrowheads="1"/>
          </p:cNvPicPr>
          <p:nvPr/>
        </p:nvPicPr>
        <p:blipFill>
          <a:blip r:embed="rId2" cstate="print"/>
          <a:srcRect/>
          <a:stretch>
            <a:fillRect/>
          </a:stretch>
        </p:blipFill>
        <p:spPr bwMode="auto">
          <a:xfrm>
            <a:off x="2843808" y="5053140"/>
            <a:ext cx="6300192" cy="1804860"/>
          </a:xfrm>
          <a:prstGeom prst="rect">
            <a:avLst/>
          </a:prstGeom>
          <a:noFill/>
          <a:ln w="9525">
            <a:noFill/>
            <a:miter lim="800000"/>
            <a:headEnd/>
            <a:tailEnd/>
          </a:ln>
        </p:spPr>
      </p:pic>
      <p:pic>
        <p:nvPicPr>
          <p:cNvPr id="6"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80728"/>
            <a:ext cx="6192688" cy="1008112"/>
          </a:xfrm>
          <a:solidFill>
            <a:schemeClr val="accent3">
              <a:lumMod val="20000"/>
              <a:lumOff val="80000"/>
            </a:schemeClr>
          </a:solidFill>
        </p:spPr>
        <p:txBody>
          <a:bodyPr>
            <a:noAutofit/>
          </a:bodyPr>
          <a:lstStyle/>
          <a:p>
            <a:r>
              <a:rPr lang="es-ES" sz="2800" b="1" dirty="0" smtClean="0"/>
              <a:t>Daños a las personas – Consorcio de Compensación de Seguros</a:t>
            </a:r>
            <a:endParaRPr lang="es-ES" sz="2800" b="1" dirty="0"/>
          </a:p>
        </p:txBody>
      </p:sp>
      <p:sp>
        <p:nvSpPr>
          <p:cNvPr id="3" name="2 Marcador de contenido"/>
          <p:cNvSpPr>
            <a:spLocks noGrp="1"/>
          </p:cNvSpPr>
          <p:nvPr>
            <p:ph idx="1"/>
          </p:nvPr>
        </p:nvSpPr>
        <p:spPr>
          <a:xfrm>
            <a:off x="323528" y="2060848"/>
            <a:ext cx="8157592" cy="4437112"/>
          </a:xfrm>
          <a:solidFill>
            <a:schemeClr val="accent2">
              <a:lumMod val="20000"/>
              <a:lumOff val="80000"/>
            </a:schemeClr>
          </a:solidFill>
        </p:spPr>
        <p:txBody>
          <a:bodyPr>
            <a:normAutofit fontScale="92500" lnSpcReduction="10000"/>
          </a:bodyPr>
          <a:lstStyle/>
          <a:p>
            <a:pPr>
              <a:buNone/>
            </a:pPr>
            <a:r>
              <a:rPr lang="es-ES" sz="2400" dirty="0" smtClean="0">
                <a:latin typeface="Calibri" pitchFamily="34" charset="0"/>
              </a:rPr>
              <a:t>	</a:t>
            </a:r>
          </a:p>
          <a:p>
            <a:pPr>
              <a:buNone/>
            </a:pPr>
            <a:r>
              <a:rPr lang="es-ES" sz="2400" dirty="0" smtClean="0">
                <a:latin typeface="Calibri" pitchFamily="34" charset="0"/>
              </a:rPr>
              <a:t>	</a:t>
            </a:r>
            <a:r>
              <a:rPr lang="es-ES" sz="2400" b="1" dirty="0" smtClean="0">
                <a:latin typeface="Calibri" pitchFamily="34" charset="0"/>
              </a:rPr>
              <a:t>El Consorcio de Compensación de Seguros</a:t>
            </a:r>
            <a:r>
              <a:rPr lang="es-ES" sz="2400" dirty="0" smtClean="0">
                <a:latin typeface="Calibri" pitchFamily="34" charset="0"/>
              </a:rPr>
              <a:t>, mediante un recargo en las pólizas de Accidentes cubre los daños a las personas por </a:t>
            </a:r>
            <a:r>
              <a:rPr lang="es-ES" sz="2400" b="1" dirty="0" smtClean="0">
                <a:latin typeface="Calibri" pitchFamily="34" charset="0"/>
              </a:rPr>
              <a:t>acontecimientos extraordinarios </a:t>
            </a:r>
            <a:r>
              <a:rPr lang="es-ES" sz="2400" dirty="0" smtClean="0">
                <a:latin typeface="Calibri" pitchFamily="34" charset="0"/>
              </a:rPr>
              <a:t>acaecidos en España y también en el extranjero cuando el asegurado tenga su residencia habitual en España.</a:t>
            </a:r>
          </a:p>
          <a:p>
            <a:r>
              <a:rPr lang="es-ES" sz="2400" i="1" dirty="0" smtClean="0">
                <a:latin typeface="Calibri" pitchFamily="34" charset="0"/>
              </a:rPr>
              <a:t>Fenómenos de la naturaleza</a:t>
            </a:r>
            <a:r>
              <a:rPr lang="es-ES" sz="2400" dirty="0" smtClean="0">
                <a:latin typeface="Calibri" pitchFamily="34" charset="0"/>
              </a:rPr>
              <a:t>. Terremotos, y maremotos, inundaciones extraordinarias, erupciones volcánicas, tempestad ciclónica (vientos superiores a 120 km/hora y tornados) y caída de meteoritos.</a:t>
            </a:r>
          </a:p>
          <a:p>
            <a:r>
              <a:rPr lang="es-ES" sz="2400" i="1" dirty="0" smtClean="0">
                <a:latin typeface="Calibri" pitchFamily="34" charset="0"/>
              </a:rPr>
              <a:t>Terrorismo, rebelión, sedición, motín y tumulto popular.</a:t>
            </a:r>
          </a:p>
          <a:p>
            <a:r>
              <a:rPr lang="es-ES" sz="2400" i="1" dirty="0" smtClean="0">
                <a:latin typeface="Calibri" pitchFamily="34" charset="0"/>
              </a:rPr>
              <a:t>Hechos o actuaciones de las Fuerzas armadas o de las Fuerzas y Cuerpos de Seguridad en tiempo de paz.</a:t>
            </a:r>
          </a:p>
          <a:p>
            <a:endParaRPr lang="es-ES" dirty="0"/>
          </a:p>
        </p:txBody>
      </p:sp>
      <p:pic>
        <p:nvPicPr>
          <p:cNvPr id="4"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908720"/>
            <a:ext cx="6552728" cy="1008112"/>
          </a:xfrm>
          <a:solidFill>
            <a:schemeClr val="accent3">
              <a:lumMod val="20000"/>
              <a:lumOff val="80000"/>
            </a:schemeClr>
          </a:solidFill>
        </p:spPr>
        <p:txBody>
          <a:bodyPr>
            <a:noAutofit/>
          </a:bodyPr>
          <a:lstStyle/>
          <a:p>
            <a:r>
              <a:rPr lang="es-ES" sz="2800" b="1" dirty="0" smtClean="0">
                <a:solidFill>
                  <a:schemeClr val="tx1"/>
                </a:solidFill>
              </a:rPr>
              <a:t>Registro de seguros de Fallecimiento</a:t>
            </a:r>
            <a:endParaRPr lang="es-ES" sz="2800" b="1" dirty="0">
              <a:solidFill>
                <a:schemeClr val="tx1"/>
              </a:solidFill>
            </a:endParaRPr>
          </a:p>
        </p:txBody>
      </p:sp>
      <p:sp>
        <p:nvSpPr>
          <p:cNvPr id="3" name="2 Marcador de contenido"/>
          <p:cNvSpPr>
            <a:spLocks noGrp="1"/>
          </p:cNvSpPr>
          <p:nvPr>
            <p:ph idx="1"/>
          </p:nvPr>
        </p:nvSpPr>
        <p:spPr>
          <a:xfrm>
            <a:off x="539552" y="2204864"/>
            <a:ext cx="5256584" cy="3744416"/>
          </a:xfrm>
          <a:solidFill>
            <a:schemeClr val="accent2">
              <a:lumMod val="20000"/>
              <a:lumOff val="80000"/>
            </a:schemeClr>
          </a:solidFill>
        </p:spPr>
        <p:txBody>
          <a:bodyPr>
            <a:noAutofit/>
          </a:bodyPr>
          <a:lstStyle/>
          <a:p>
            <a:pPr algn="just">
              <a:buNone/>
            </a:pPr>
            <a:r>
              <a:rPr lang="es-ES" sz="2000" dirty="0" smtClean="0">
                <a:latin typeface="Calibri" pitchFamily="34" charset="0"/>
              </a:rPr>
              <a:t>	El registro de seguros de Fallecimiento tiene naturaleza de carácter público, dependiente del Ministerio de Justicia.</a:t>
            </a:r>
          </a:p>
          <a:p>
            <a:pPr algn="just">
              <a:buNone/>
            </a:pPr>
            <a:endParaRPr lang="es-ES" sz="1100" dirty="0" smtClean="0">
              <a:latin typeface="Calibri" pitchFamily="34" charset="0"/>
            </a:endParaRPr>
          </a:p>
          <a:p>
            <a:pPr algn="just">
              <a:buNone/>
            </a:pPr>
            <a:r>
              <a:rPr lang="es-ES" sz="2000" dirty="0" smtClean="0">
                <a:latin typeface="Calibri" pitchFamily="34" charset="0"/>
              </a:rPr>
              <a:t>	Tiene por </a:t>
            </a:r>
            <a:r>
              <a:rPr lang="es-ES" sz="2000" b="1" dirty="0" smtClean="0">
                <a:latin typeface="Calibri" pitchFamily="34" charset="0"/>
              </a:rPr>
              <a:t>finalidad </a:t>
            </a:r>
            <a:r>
              <a:rPr lang="es-ES" sz="2000" dirty="0" smtClean="0">
                <a:latin typeface="Calibri" pitchFamily="34" charset="0"/>
              </a:rPr>
              <a:t>suministrar la información necesaria para que pueda conocerse por los posibles interesados con la mayor brevedad posible, si una persona fallecida tenía contratado un seguro de Vida o Accidentes para fallecimiento, así como indicación de la aseguradora con la que lo tenía suscrito.</a:t>
            </a:r>
            <a:endParaRPr lang="es-ES" sz="2000" dirty="0"/>
          </a:p>
        </p:txBody>
      </p:sp>
      <p:pic>
        <p:nvPicPr>
          <p:cNvPr id="9219" name="Picture 3"/>
          <p:cNvPicPr>
            <a:picLocks noChangeAspect="1" noChangeArrowheads="1"/>
          </p:cNvPicPr>
          <p:nvPr/>
        </p:nvPicPr>
        <p:blipFill>
          <a:blip r:embed="rId2" cstate="print"/>
          <a:srcRect/>
          <a:stretch>
            <a:fillRect/>
          </a:stretch>
        </p:blipFill>
        <p:spPr bwMode="auto">
          <a:xfrm>
            <a:off x="6233541" y="4725144"/>
            <a:ext cx="2910460" cy="2132856"/>
          </a:xfrm>
          <a:prstGeom prst="rect">
            <a:avLst/>
          </a:prstGeom>
          <a:noFill/>
          <a:ln w="9525">
            <a:noFill/>
            <a:miter lim="800000"/>
            <a:headEnd/>
            <a:tailEnd/>
          </a:ln>
        </p:spPr>
      </p:pic>
      <p:pic>
        <p:nvPicPr>
          <p:cNvPr id="5"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692696"/>
            <a:ext cx="4392488" cy="648072"/>
          </a:xfrm>
        </p:spPr>
        <p:txBody>
          <a:bodyPr>
            <a:normAutofit fontScale="90000"/>
          </a:bodyPr>
          <a:lstStyle/>
          <a:p>
            <a:r>
              <a:rPr lang="es-ES" sz="3600" dirty="0" smtClean="0"/>
              <a:t>Seguro de Accidentes</a:t>
            </a:r>
            <a:endParaRPr lang="es-ES" sz="3600" dirty="0"/>
          </a:p>
        </p:txBody>
      </p:sp>
      <p:sp>
        <p:nvSpPr>
          <p:cNvPr id="3" name="2 Marcador de contenido"/>
          <p:cNvSpPr>
            <a:spLocks noGrp="1"/>
          </p:cNvSpPr>
          <p:nvPr>
            <p:ph idx="1"/>
          </p:nvPr>
        </p:nvSpPr>
        <p:spPr>
          <a:xfrm>
            <a:off x="251520" y="1916832"/>
            <a:ext cx="8280920" cy="1584176"/>
          </a:xfrm>
          <a:solidFill>
            <a:schemeClr val="accent2">
              <a:lumMod val="20000"/>
              <a:lumOff val="80000"/>
            </a:schemeClr>
          </a:solidFill>
        </p:spPr>
        <p:txBody>
          <a:bodyPr>
            <a:noAutofit/>
          </a:bodyPr>
          <a:lstStyle/>
          <a:p>
            <a:pPr>
              <a:buNone/>
            </a:pPr>
            <a:r>
              <a:rPr lang="es-ES" sz="1600" dirty="0" smtClean="0"/>
              <a:t>	</a:t>
            </a:r>
            <a:r>
              <a:rPr lang="es-ES" sz="2000" dirty="0" smtClean="0">
                <a:latin typeface="Calibri" pitchFamily="34" charset="0"/>
              </a:rPr>
              <a:t>Si el asegurado fallece por causa directa de un accidente cubierto por la póliza, </a:t>
            </a:r>
            <a:r>
              <a:rPr lang="es-ES" sz="2000" b="1" dirty="0" smtClean="0">
                <a:latin typeface="Calibri" pitchFamily="34" charset="0"/>
              </a:rPr>
              <a:t>dentro del plazo de dos años, a contar desde la fecha del accidente ocurrido durante la vigencia del seguro, el asegurador indemnizará el capital pactado en las condiciones </a:t>
            </a:r>
            <a:r>
              <a:rPr lang="es-ES" sz="2000" dirty="0" smtClean="0">
                <a:latin typeface="Calibri" pitchFamily="34" charset="0"/>
              </a:rPr>
              <a:t>particulares para el riesgo de muerte, al beneficiario designado en la póliza. </a:t>
            </a:r>
          </a:p>
        </p:txBody>
      </p:sp>
      <p:sp>
        <p:nvSpPr>
          <p:cNvPr id="5" name="4 CuadroTexto"/>
          <p:cNvSpPr txBox="1"/>
          <p:nvPr/>
        </p:nvSpPr>
        <p:spPr>
          <a:xfrm>
            <a:off x="251520" y="1412776"/>
            <a:ext cx="3960440" cy="400110"/>
          </a:xfrm>
          <a:prstGeom prst="rect">
            <a:avLst/>
          </a:prstGeom>
          <a:solidFill>
            <a:schemeClr val="accent3">
              <a:lumMod val="20000"/>
              <a:lumOff val="80000"/>
            </a:schemeClr>
          </a:solidFill>
        </p:spPr>
        <p:txBody>
          <a:bodyPr wrap="square" rtlCol="0">
            <a:spAutoFit/>
          </a:bodyPr>
          <a:lstStyle/>
          <a:p>
            <a:r>
              <a:rPr lang="es-ES" sz="2000" dirty="0" smtClean="0">
                <a:latin typeface="+mj-lt"/>
              </a:rPr>
              <a:t>Muerte por Accidente</a:t>
            </a:r>
            <a:endParaRPr lang="es-ES" sz="2000" dirty="0">
              <a:latin typeface="+mj-lt"/>
            </a:endParaRPr>
          </a:p>
        </p:txBody>
      </p:sp>
      <p:sp>
        <p:nvSpPr>
          <p:cNvPr id="7" name="6 CuadroTexto"/>
          <p:cNvSpPr txBox="1"/>
          <p:nvPr/>
        </p:nvSpPr>
        <p:spPr>
          <a:xfrm>
            <a:off x="251520" y="4221088"/>
            <a:ext cx="8280920" cy="2308324"/>
          </a:xfrm>
          <a:prstGeom prst="rect">
            <a:avLst/>
          </a:prstGeom>
          <a:solidFill>
            <a:schemeClr val="accent2">
              <a:lumMod val="20000"/>
              <a:lumOff val="80000"/>
            </a:schemeClr>
          </a:solidFill>
        </p:spPr>
        <p:txBody>
          <a:bodyPr wrap="square" rtlCol="0">
            <a:spAutoFit/>
          </a:bodyPr>
          <a:lstStyle/>
          <a:p>
            <a:r>
              <a:rPr lang="es-ES" dirty="0" smtClean="0">
                <a:latin typeface="Calibri" pitchFamily="34" charset="0"/>
              </a:rPr>
              <a:t>Si como consecuencia de un infarto de miocardio se produjera el fallecimiento del asegurado, el asegurador indemnizará al beneficiario con el capital establecido en las condiciones particulares de la póliza para esta garantía, </a:t>
            </a:r>
            <a:r>
              <a:rPr lang="es-ES" b="1" dirty="0" smtClean="0">
                <a:latin typeface="Calibri" pitchFamily="34" charset="0"/>
              </a:rPr>
              <a:t>siempre que el fallecimiento del asegurado acontezca dentro del plazo máximo de dos años desde la fecha de ocurrencia del infarto de miocardio.</a:t>
            </a:r>
          </a:p>
          <a:p>
            <a:r>
              <a:rPr lang="es-ES" b="1" dirty="0" smtClean="0">
                <a:latin typeface="Calibri" pitchFamily="34" charset="0"/>
              </a:rPr>
              <a:t>Igualmente, es condición indispensable, para la aplicación de la garantía de muerte por infarto de miocardio, que dicho infarto sea la primera y única causa de fallecimiento del asegurado.</a:t>
            </a:r>
            <a:endParaRPr lang="es-ES" dirty="0">
              <a:latin typeface="Calibri" pitchFamily="34" charset="0"/>
            </a:endParaRPr>
          </a:p>
        </p:txBody>
      </p:sp>
      <p:sp>
        <p:nvSpPr>
          <p:cNvPr id="8" name="7 CuadroTexto"/>
          <p:cNvSpPr txBox="1"/>
          <p:nvPr/>
        </p:nvSpPr>
        <p:spPr>
          <a:xfrm>
            <a:off x="251520" y="3717032"/>
            <a:ext cx="5184576" cy="400110"/>
          </a:xfrm>
          <a:prstGeom prst="rect">
            <a:avLst/>
          </a:prstGeom>
          <a:solidFill>
            <a:schemeClr val="accent3">
              <a:lumMod val="20000"/>
              <a:lumOff val="80000"/>
            </a:schemeClr>
          </a:solidFill>
        </p:spPr>
        <p:txBody>
          <a:bodyPr wrap="square" rtlCol="0">
            <a:spAutoFit/>
          </a:bodyPr>
          <a:lstStyle/>
          <a:p>
            <a:r>
              <a:rPr lang="es-ES" sz="2000" dirty="0" smtClean="0">
                <a:latin typeface="+mj-lt"/>
              </a:rPr>
              <a:t>Muerte por Infarto de Miocardio </a:t>
            </a:r>
            <a:endParaRPr lang="es-ES" sz="2000" dirty="0">
              <a:latin typeface="+mj-lt"/>
            </a:endParaRPr>
          </a:p>
        </p:txBody>
      </p:sp>
      <p:pic>
        <p:nvPicPr>
          <p:cNvPr id="9" name="Picture 2"/>
          <p:cNvPicPr>
            <a:picLocks noChangeAspect="1" noChangeArrowheads="1"/>
          </p:cNvPicPr>
          <p:nvPr/>
        </p:nvPicPr>
        <p:blipFill>
          <a:blip r:embed="rId2" cstate="print"/>
          <a:srcRect/>
          <a:stretch>
            <a:fillRect/>
          </a:stretch>
        </p:blipFill>
        <p:spPr bwMode="auto">
          <a:xfrm>
            <a:off x="7092280" y="0"/>
            <a:ext cx="2051720" cy="1719572"/>
          </a:xfrm>
          <a:prstGeom prst="rect">
            <a:avLst/>
          </a:prstGeom>
          <a:noFill/>
          <a:ln w="9525">
            <a:noFill/>
            <a:miter lim="800000"/>
            <a:headEnd/>
            <a:tailEnd/>
          </a:ln>
          <a:effectLst/>
        </p:spPr>
      </p:pic>
      <p:pic>
        <p:nvPicPr>
          <p:cNvPr id="10"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267744" y="692696"/>
            <a:ext cx="4392488" cy="648072"/>
          </a:xfrm>
        </p:spPr>
        <p:txBody>
          <a:bodyPr>
            <a:normAutofit fontScale="90000"/>
          </a:bodyPr>
          <a:lstStyle/>
          <a:p>
            <a:r>
              <a:rPr lang="es-ES" sz="3600" dirty="0" smtClean="0"/>
              <a:t>Seguro de Accidentes</a:t>
            </a:r>
            <a:endParaRPr lang="es-ES" sz="3600" dirty="0"/>
          </a:p>
        </p:txBody>
      </p:sp>
      <p:sp>
        <p:nvSpPr>
          <p:cNvPr id="3" name="2 Marcador de contenido"/>
          <p:cNvSpPr>
            <a:spLocks noGrp="1"/>
          </p:cNvSpPr>
          <p:nvPr>
            <p:ph idx="1"/>
          </p:nvPr>
        </p:nvSpPr>
        <p:spPr>
          <a:xfrm>
            <a:off x="251520" y="2060848"/>
            <a:ext cx="6768752" cy="4608512"/>
          </a:xfrm>
          <a:solidFill>
            <a:schemeClr val="accent2">
              <a:lumMod val="20000"/>
              <a:lumOff val="80000"/>
            </a:schemeClr>
          </a:solidFill>
        </p:spPr>
        <p:txBody>
          <a:bodyPr>
            <a:noAutofit/>
          </a:bodyPr>
          <a:lstStyle/>
          <a:p>
            <a:r>
              <a:rPr lang="es-ES_tradnl" sz="1600" b="1" dirty="0" smtClean="0">
                <a:latin typeface="Calibri" pitchFamily="34" charset="0"/>
              </a:rPr>
              <a:t>Incapacidad permanente absoluta.</a:t>
            </a:r>
            <a:r>
              <a:rPr lang="es-ES_tradnl" sz="1600" dirty="0" smtClean="0">
                <a:latin typeface="Calibri" pitchFamily="34" charset="0"/>
              </a:rPr>
              <a:t> Es aquella que inhabilita de forma irreversible por completo al asegurado para toda profesión u oficio.</a:t>
            </a:r>
            <a:endParaRPr lang="es-ES" sz="1600" dirty="0" smtClean="0">
              <a:latin typeface="Calibri" pitchFamily="34" charset="0"/>
            </a:endParaRPr>
          </a:p>
          <a:p>
            <a:r>
              <a:rPr lang="es-ES_tradnl" sz="1600" b="1" dirty="0" smtClean="0">
                <a:latin typeface="Calibri" pitchFamily="34" charset="0"/>
              </a:rPr>
              <a:t>Incapacidad</a:t>
            </a:r>
            <a:r>
              <a:rPr lang="es-ES" sz="1600" b="1" dirty="0" smtClean="0">
                <a:latin typeface="Calibri" pitchFamily="34" charset="0"/>
              </a:rPr>
              <a:t> permanente total para la profesión habitual.</a:t>
            </a:r>
            <a:r>
              <a:rPr lang="es-ES" sz="1600" dirty="0" smtClean="0">
                <a:latin typeface="Calibri" pitchFamily="34" charset="0"/>
              </a:rPr>
              <a:t> Es aquella que inhabilita al asegurado para la realización de todas o de las fundamentales tareas de dicha profesión siempre que pueda dedicarse a otra distinta.</a:t>
            </a:r>
          </a:p>
          <a:p>
            <a:r>
              <a:rPr lang="es-ES" sz="1600" b="1" dirty="0" smtClean="0">
                <a:latin typeface="Calibri" pitchFamily="34" charset="0"/>
              </a:rPr>
              <a:t>Gran Invalidez.</a:t>
            </a:r>
            <a:r>
              <a:rPr lang="es-ES" sz="1600" dirty="0" smtClean="0">
                <a:latin typeface="Calibri" pitchFamily="34" charset="0"/>
              </a:rPr>
              <a:t> Es la situación del asegurado afectado de incapacidad permanente que, a consecuencia de pérdidas anatómicas o funcionales, necesita de otra persona para llevar a cabo los actos más esenciales de la vida.</a:t>
            </a:r>
          </a:p>
          <a:p>
            <a:r>
              <a:rPr lang="es-ES" sz="1600" b="1" dirty="0" smtClean="0">
                <a:latin typeface="Calibri" pitchFamily="34" charset="0"/>
              </a:rPr>
              <a:t>Incapacidad permanente parcial para la profesión habitual.</a:t>
            </a:r>
            <a:r>
              <a:rPr lang="es-ES" sz="1600" dirty="0" smtClean="0">
                <a:latin typeface="Calibri" pitchFamily="34" charset="0"/>
              </a:rPr>
              <a:t> Es aquella que, sin alcanzar el grado de total, ocasiona al trabajador afectado (asegurado) una disminución no inferior al 33% en su rendimiento normal para su profesión habitual, sin impedirle la realización de las tareas fundamentales de la misma.</a:t>
            </a:r>
          </a:p>
          <a:p>
            <a:r>
              <a:rPr lang="es-ES_tradnl" sz="1600" b="1" dirty="0" smtClean="0">
                <a:latin typeface="Calibri" pitchFamily="34" charset="0"/>
              </a:rPr>
              <a:t>Lesiones permanentes no invalidantes.</a:t>
            </a:r>
            <a:r>
              <a:rPr lang="es-ES_tradnl" sz="1600" dirty="0" smtClean="0">
                <a:latin typeface="Calibri" pitchFamily="34" charset="0"/>
              </a:rPr>
              <a:t> Son las lesiones, mutilaciones y deformidades de carácter definitivo, que sin llegar a constituir incapacidad permanente suponen una disminución o alteración de la integridad física del asegurado y estén recogidas en el baremo establecido al efecto</a:t>
            </a:r>
            <a:endParaRPr lang="es-ES" sz="1600" dirty="0" smtClean="0">
              <a:latin typeface="Calibri" pitchFamily="34" charset="0"/>
            </a:endParaRPr>
          </a:p>
        </p:txBody>
      </p:sp>
      <p:sp>
        <p:nvSpPr>
          <p:cNvPr id="5" name="4 CuadroTexto"/>
          <p:cNvSpPr txBox="1"/>
          <p:nvPr/>
        </p:nvSpPr>
        <p:spPr>
          <a:xfrm>
            <a:off x="251520" y="1412776"/>
            <a:ext cx="3960440" cy="523220"/>
          </a:xfrm>
          <a:prstGeom prst="rect">
            <a:avLst/>
          </a:prstGeom>
          <a:solidFill>
            <a:schemeClr val="accent3">
              <a:lumMod val="20000"/>
              <a:lumOff val="80000"/>
            </a:schemeClr>
          </a:solidFill>
        </p:spPr>
        <p:txBody>
          <a:bodyPr wrap="square" rtlCol="0">
            <a:spAutoFit/>
          </a:bodyPr>
          <a:lstStyle/>
          <a:p>
            <a:r>
              <a:rPr lang="es-ES" sz="2800" dirty="0" smtClean="0">
                <a:latin typeface="+mj-lt"/>
              </a:rPr>
              <a:t>Grados</a:t>
            </a:r>
            <a:r>
              <a:rPr lang="es-ES_tradnl" sz="2800" dirty="0" smtClean="0">
                <a:latin typeface="+mj-lt"/>
              </a:rPr>
              <a:t> de incapacidad</a:t>
            </a:r>
            <a:endParaRPr lang="es-ES" sz="2800" dirty="0">
              <a:latin typeface="+mj-lt"/>
            </a:endParaRPr>
          </a:p>
        </p:txBody>
      </p:sp>
      <p:pic>
        <p:nvPicPr>
          <p:cNvPr id="6" name="Picture 2"/>
          <p:cNvPicPr>
            <a:picLocks noChangeAspect="1" noChangeArrowheads="1"/>
          </p:cNvPicPr>
          <p:nvPr/>
        </p:nvPicPr>
        <p:blipFill>
          <a:blip r:embed="rId2" cstate="print"/>
          <a:srcRect/>
          <a:stretch>
            <a:fillRect/>
          </a:stretch>
        </p:blipFill>
        <p:spPr bwMode="auto">
          <a:xfrm>
            <a:off x="7164288" y="5301208"/>
            <a:ext cx="1782164" cy="1326381"/>
          </a:xfrm>
          <a:prstGeom prst="rect">
            <a:avLst/>
          </a:prstGeom>
          <a:noFill/>
          <a:ln w="9525">
            <a:noFill/>
            <a:miter lim="800000"/>
            <a:headEnd/>
            <a:tailEnd/>
          </a:ln>
          <a:effectLst/>
        </p:spPr>
      </p:pic>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331640" y="908720"/>
            <a:ext cx="8219256" cy="1301080"/>
          </a:xfrm>
        </p:spPr>
        <p:txBody>
          <a:bodyPr>
            <a:normAutofit fontScale="90000"/>
          </a:bodyPr>
          <a:lstStyle/>
          <a:p>
            <a:r>
              <a:rPr lang="es-ES" sz="3600" dirty="0" smtClean="0"/>
              <a:t>Seguro de Accidentes – </a:t>
            </a:r>
            <a:br>
              <a:rPr lang="es-ES" sz="3600" dirty="0" smtClean="0"/>
            </a:br>
            <a:r>
              <a:rPr lang="es-ES" sz="3600" dirty="0" smtClean="0"/>
              <a:t>Baremo Invalidez permanente </a:t>
            </a:r>
            <a:r>
              <a:rPr lang="es-ES" sz="3600" dirty="0" smtClean="0">
                <a:latin typeface="Calibri" pitchFamily="34" charset="0"/>
              </a:rPr>
              <a:t/>
            </a:r>
            <a:br>
              <a:rPr lang="es-ES" sz="3600" dirty="0" smtClean="0">
                <a:latin typeface="Calibri" pitchFamily="34" charset="0"/>
              </a:rPr>
            </a:br>
            <a:endParaRPr lang="es-ES" sz="3600" dirty="0"/>
          </a:p>
        </p:txBody>
      </p:sp>
      <p:pic>
        <p:nvPicPr>
          <p:cNvPr id="1026" name="Picture 2"/>
          <p:cNvPicPr>
            <a:picLocks noChangeAspect="1" noChangeArrowheads="1"/>
          </p:cNvPicPr>
          <p:nvPr/>
        </p:nvPicPr>
        <p:blipFill>
          <a:blip r:embed="rId2" cstate="print"/>
          <a:srcRect/>
          <a:stretch>
            <a:fillRect/>
          </a:stretch>
        </p:blipFill>
        <p:spPr bwMode="auto">
          <a:xfrm>
            <a:off x="260737" y="2132856"/>
            <a:ext cx="6532959" cy="3605386"/>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3" name="Picture 2"/>
          <p:cNvPicPr>
            <a:picLocks noChangeAspect="1" noChangeArrowheads="1"/>
          </p:cNvPicPr>
          <p:nvPr/>
        </p:nvPicPr>
        <p:blipFill>
          <a:blip r:embed="rId3" cstate="print"/>
          <a:srcRect/>
          <a:stretch>
            <a:fillRect/>
          </a:stretch>
        </p:blipFill>
        <p:spPr bwMode="auto">
          <a:xfrm>
            <a:off x="7164288" y="5301208"/>
            <a:ext cx="1782164" cy="1326381"/>
          </a:xfrm>
          <a:prstGeom prst="rect">
            <a:avLst/>
          </a:prstGeom>
          <a:noFill/>
          <a:ln w="9525">
            <a:noFill/>
            <a:miter lim="800000"/>
            <a:headEnd/>
            <a:tailEnd/>
          </a:ln>
          <a:effectLst/>
        </p:spPr>
      </p:pic>
      <p:pic>
        <p:nvPicPr>
          <p:cNvPr id="5"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700808"/>
            <a:ext cx="7848872" cy="792088"/>
          </a:xfrm>
          <a:solidFill>
            <a:schemeClr val="accent3">
              <a:lumMod val="20000"/>
              <a:lumOff val="80000"/>
            </a:schemeClr>
          </a:solidFill>
        </p:spPr>
        <p:txBody>
          <a:bodyPr>
            <a:noAutofit/>
          </a:bodyPr>
          <a:lstStyle/>
          <a:p>
            <a:r>
              <a:rPr lang="es-ES" sz="2000" dirty="0" smtClean="0"/>
              <a:t/>
            </a:r>
            <a:br>
              <a:rPr lang="es-ES" sz="2000" dirty="0" smtClean="0"/>
            </a:br>
            <a:r>
              <a:rPr lang="es-ES" sz="2000" dirty="0" smtClean="0"/>
              <a:t>Baremo Invalidez permanente con fórmula progresiva </a:t>
            </a:r>
            <a:r>
              <a:rPr lang="es-ES" sz="2000" dirty="0" smtClean="0">
                <a:latin typeface="Calibri" pitchFamily="34" charset="0"/>
              </a:rPr>
              <a:t/>
            </a:r>
            <a:br>
              <a:rPr lang="es-ES" sz="2000" dirty="0" smtClean="0">
                <a:latin typeface="Calibri" pitchFamily="34" charset="0"/>
              </a:rPr>
            </a:br>
            <a:endParaRPr lang="es-ES" sz="2000" dirty="0"/>
          </a:p>
        </p:txBody>
      </p:sp>
      <p:pic>
        <p:nvPicPr>
          <p:cNvPr id="3" name="Picture 2"/>
          <p:cNvPicPr>
            <a:picLocks noChangeAspect="1" noChangeArrowheads="1"/>
          </p:cNvPicPr>
          <p:nvPr/>
        </p:nvPicPr>
        <p:blipFill>
          <a:blip r:embed="rId2" cstate="print"/>
          <a:srcRect/>
          <a:stretch>
            <a:fillRect/>
          </a:stretch>
        </p:blipFill>
        <p:spPr bwMode="auto">
          <a:xfrm>
            <a:off x="7184584" y="4996442"/>
            <a:ext cx="1707896" cy="1271107"/>
          </a:xfrm>
          <a:prstGeom prst="rect">
            <a:avLst/>
          </a:prstGeom>
          <a:noFill/>
          <a:ln w="9525">
            <a:noFill/>
            <a:miter lim="800000"/>
            <a:headEnd/>
            <a:tailEnd/>
          </a:ln>
          <a:effectLst/>
        </p:spPr>
      </p:pic>
      <p:sp>
        <p:nvSpPr>
          <p:cNvPr id="6" name="5 CuadroTexto"/>
          <p:cNvSpPr txBox="1"/>
          <p:nvPr/>
        </p:nvSpPr>
        <p:spPr>
          <a:xfrm>
            <a:off x="1907704" y="836712"/>
            <a:ext cx="4752528" cy="584775"/>
          </a:xfrm>
          <a:prstGeom prst="rect">
            <a:avLst/>
          </a:prstGeom>
          <a:noFill/>
        </p:spPr>
        <p:txBody>
          <a:bodyPr wrap="square" rtlCol="0">
            <a:spAutoFit/>
          </a:bodyPr>
          <a:lstStyle/>
          <a:p>
            <a:r>
              <a:rPr lang="es-ES" sz="3200" dirty="0" smtClean="0">
                <a:latin typeface="+mj-lt"/>
              </a:rPr>
              <a:t>Seguro de Accidentes </a:t>
            </a:r>
            <a:endParaRPr lang="es-ES" sz="3200" dirty="0">
              <a:latin typeface="+mj-lt"/>
            </a:endParaRPr>
          </a:p>
        </p:txBody>
      </p:sp>
      <p:sp>
        <p:nvSpPr>
          <p:cNvPr id="7" name="6 CuadroTexto"/>
          <p:cNvSpPr txBox="1"/>
          <p:nvPr/>
        </p:nvSpPr>
        <p:spPr>
          <a:xfrm>
            <a:off x="539552" y="2852936"/>
            <a:ext cx="5688632" cy="2862322"/>
          </a:xfrm>
          <a:prstGeom prst="rect">
            <a:avLst/>
          </a:prstGeom>
          <a:solidFill>
            <a:schemeClr val="accent2">
              <a:lumMod val="20000"/>
              <a:lumOff val="80000"/>
            </a:schemeClr>
          </a:solidFill>
        </p:spPr>
        <p:txBody>
          <a:bodyPr wrap="square" rtlCol="0">
            <a:spAutoFit/>
          </a:bodyPr>
          <a:lstStyle/>
          <a:p>
            <a:r>
              <a:rPr lang="es-ES" dirty="0" smtClean="0">
                <a:latin typeface="Calibri" pitchFamily="34" charset="0"/>
              </a:rPr>
              <a:t>Mediante la contratación de esta cobertura </a:t>
            </a:r>
            <a:r>
              <a:rPr lang="es-ES" b="1" dirty="0" smtClean="0">
                <a:latin typeface="Calibri" pitchFamily="34" charset="0"/>
              </a:rPr>
              <a:t>de invalidez permanente progresiva</a:t>
            </a:r>
            <a:r>
              <a:rPr lang="es-ES" dirty="0" smtClean="0">
                <a:latin typeface="Calibri" pitchFamily="34" charset="0"/>
              </a:rPr>
              <a:t>, en el caso de sufrir el asegurado un accidente cubierto por la póliza, que le ocasione una invalidez permanente absoluta o parcial con </a:t>
            </a:r>
            <a:r>
              <a:rPr lang="es-ES" b="1" dirty="0" smtClean="0">
                <a:latin typeface="Calibri" pitchFamily="34" charset="0"/>
              </a:rPr>
              <a:t>un porcentaje de indemnización</a:t>
            </a:r>
            <a:r>
              <a:rPr lang="es-ES" dirty="0" smtClean="0">
                <a:latin typeface="Calibri" pitchFamily="34" charset="0"/>
              </a:rPr>
              <a:t> resultante, según lo previsto en el baremo establecido en las condiciones generales de la  póliza, superior al 25% se transformará en un porcentaje como resultado de la aplicación de normas que puedan alcanzar porcentajes del 225% o 350%, según se haya contratado. </a:t>
            </a:r>
            <a:endParaRPr lang="es-ES" dirty="0">
              <a:latin typeface="Calibri" pitchFamily="34" charset="0"/>
            </a:endParaRPr>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484784"/>
            <a:ext cx="7848872" cy="792088"/>
          </a:xfrm>
          <a:solidFill>
            <a:schemeClr val="accent3">
              <a:lumMod val="20000"/>
              <a:lumOff val="80000"/>
            </a:schemeClr>
          </a:solidFill>
        </p:spPr>
        <p:txBody>
          <a:bodyPr>
            <a:noAutofit/>
          </a:bodyPr>
          <a:lstStyle/>
          <a:p>
            <a:r>
              <a:rPr lang="es-ES" sz="2000" dirty="0" smtClean="0"/>
              <a:t/>
            </a:r>
            <a:br>
              <a:rPr lang="es-ES" sz="2000" dirty="0" smtClean="0"/>
            </a:br>
            <a:r>
              <a:rPr lang="es-ES" sz="2400" dirty="0" smtClean="0"/>
              <a:t>Normas para la valoración de la Invalidez permanente </a:t>
            </a:r>
            <a:r>
              <a:rPr lang="es-ES" sz="2000" dirty="0" smtClean="0">
                <a:latin typeface="Calibri" pitchFamily="34" charset="0"/>
              </a:rPr>
              <a:t/>
            </a:r>
            <a:br>
              <a:rPr lang="es-ES" sz="2000" dirty="0" smtClean="0">
                <a:latin typeface="Calibri" pitchFamily="34" charset="0"/>
              </a:rPr>
            </a:br>
            <a:endParaRPr lang="es-ES" sz="2000" dirty="0"/>
          </a:p>
        </p:txBody>
      </p:sp>
      <p:pic>
        <p:nvPicPr>
          <p:cNvPr id="3" name="Picture 2"/>
          <p:cNvPicPr>
            <a:picLocks noChangeAspect="1" noChangeArrowheads="1"/>
          </p:cNvPicPr>
          <p:nvPr/>
        </p:nvPicPr>
        <p:blipFill>
          <a:blip r:embed="rId2" cstate="print"/>
          <a:srcRect/>
          <a:stretch>
            <a:fillRect/>
          </a:stretch>
        </p:blipFill>
        <p:spPr bwMode="auto">
          <a:xfrm>
            <a:off x="7184584" y="4996442"/>
            <a:ext cx="1707896" cy="1271107"/>
          </a:xfrm>
          <a:prstGeom prst="rect">
            <a:avLst/>
          </a:prstGeom>
          <a:noFill/>
          <a:ln w="9525">
            <a:noFill/>
            <a:miter lim="800000"/>
            <a:headEnd/>
            <a:tailEnd/>
          </a:ln>
          <a:effectLst/>
        </p:spPr>
      </p:pic>
      <p:sp>
        <p:nvSpPr>
          <p:cNvPr id="6" name="5 CuadroTexto"/>
          <p:cNvSpPr txBox="1"/>
          <p:nvPr/>
        </p:nvSpPr>
        <p:spPr>
          <a:xfrm>
            <a:off x="1907704" y="836712"/>
            <a:ext cx="4752528" cy="584775"/>
          </a:xfrm>
          <a:prstGeom prst="rect">
            <a:avLst/>
          </a:prstGeom>
          <a:noFill/>
        </p:spPr>
        <p:txBody>
          <a:bodyPr wrap="square" rtlCol="0">
            <a:spAutoFit/>
          </a:bodyPr>
          <a:lstStyle/>
          <a:p>
            <a:r>
              <a:rPr lang="es-ES" sz="3200" dirty="0" smtClean="0">
                <a:latin typeface="+mj-lt"/>
              </a:rPr>
              <a:t>Seguro de Accidentes </a:t>
            </a:r>
            <a:endParaRPr lang="es-ES" sz="3200" dirty="0">
              <a:latin typeface="+mj-lt"/>
            </a:endParaRPr>
          </a:p>
        </p:txBody>
      </p:sp>
      <p:sp>
        <p:nvSpPr>
          <p:cNvPr id="7" name="6 CuadroTexto"/>
          <p:cNvSpPr txBox="1"/>
          <p:nvPr/>
        </p:nvSpPr>
        <p:spPr>
          <a:xfrm>
            <a:off x="467544" y="2636912"/>
            <a:ext cx="6624736" cy="3970318"/>
          </a:xfrm>
          <a:prstGeom prst="rect">
            <a:avLst/>
          </a:prstGeom>
          <a:solidFill>
            <a:schemeClr val="accent2">
              <a:lumMod val="20000"/>
              <a:lumOff val="80000"/>
            </a:schemeClr>
          </a:solidFill>
        </p:spPr>
        <p:txBody>
          <a:bodyPr wrap="square" rtlCol="0">
            <a:spAutoFit/>
          </a:bodyPr>
          <a:lstStyle/>
          <a:p>
            <a:pPr>
              <a:buFont typeface="Wingdings" pitchFamily="2" charset="2"/>
              <a:buChar char="ü"/>
            </a:pPr>
            <a:r>
              <a:rPr lang="es-ES" b="1" dirty="0" smtClean="0">
                <a:latin typeface="Calibri" pitchFamily="34" charset="0"/>
              </a:rPr>
              <a:t>Para las lesiones no previstas en el baremo el grado de invalidez se determina por analogía con los porcentajes señalados.</a:t>
            </a:r>
          </a:p>
          <a:p>
            <a:pPr>
              <a:buFont typeface="Wingdings" pitchFamily="2" charset="2"/>
              <a:buChar char="ü"/>
            </a:pPr>
            <a:r>
              <a:rPr lang="es-ES" b="1" dirty="0" smtClean="0">
                <a:latin typeface="Calibri" pitchFamily="34" charset="0"/>
              </a:rPr>
              <a:t>La impotencia funcional absoluta y permanente de un miembro, equivale a la pérdida total del mismo.</a:t>
            </a:r>
          </a:p>
          <a:p>
            <a:pPr>
              <a:buFont typeface="Wingdings" pitchFamily="2" charset="2"/>
              <a:buChar char="ü"/>
            </a:pPr>
            <a:r>
              <a:rPr lang="es-ES" b="1" dirty="0" smtClean="0">
                <a:latin typeface="Calibri" pitchFamily="34" charset="0"/>
              </a:rPr>
              <a:t>Las pérdidas anatómicas o funcionales de carácter parcial se fijarán proporcionalmente en relación con la pérdida absoluta del órgano o miembro afectado.</a:t>
            </a:r>
          </a:p>
          <a:p>
            <a:pPr>
              <a:buFont typeface="Wingdings" pitchFamily="2" charset="2"/>
              <a:buChar char="ü"/>
            </a:pPr>
            <a:r>
              <a:rPr lang="es-ES" b="1" dirty="0" smtClean="0">
                <a:latin typeface="Calibri" pitchFamily="34" charset="0"/>
              </a:rPr>
              <a:t>La suma de diversas pérdidas parciales, con referencia a un mismo miembro u órgano, no superará el porcentaje de indemnización establecido para la pérdida absoluta del mismo.</a:t>
            </a:r>
          </a:p>
          <a:p>
            <a:pPr>
              <a:buFont typeface="Wingdings" pitchFamily="2" charset="2"/>
              <a:buChar char="ü"/>
            </a:pPr>
            <a:r>
              <a:rPr lang="es-ES" b="1" dirty="0" smtClean="0">
                <a:latin typeface="Calibri" pitchFamily="34" charset="0"/>
              </a:rPr>
              <a:t>Si un miembro afectado por un accidente presentaba con anterioridad al mismo un defecto físico o funcional, el grado de invalidez vendrá determinado por la diferencia entre la invalidez preexistente y la que resulte del accidente.</a:t>
            </a:r>
            <a:endParaRPr lang="es-ES" dirty="0">
              <a:latin typeface="Calibri" pitchFamily="34" charset="0"/>
            </a:endParaRPr>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691680" y="2060848"/>
            <a:ext cx="5616624" cy="792088"/>
          </a:xfrm>
        </p:spPr>
        <p:txBody>
          <a:bodyPr>
            <a:normAutofit fontScale="90000"/>
          </a:bodyPr>
          <a:lstStyle/>
          <a:p>
            <a:pPr algn="ctr"/>
            <a:r>
              <a:rPr lang="es-ES" dirty="0" smtClean="0">
                <a:latin typeface="Trebuchet MS" pitchFamily="34" charset="0"/>
              </a:rPr>
              <a:t/>
            </a:r>
            <a:br>
              <a:rPr lang="es-ES" dirty="0" smtClean="0">
                <a:latin typeface="Trebuchet MS" pitchFamily="34" charset="0"/>
              </a:rPr>
            </a:br>
            <a:endParaRPr lang="es-ES" dirty="0"/>
          </a:p>
        </p:txBody>
      </p:sp>
      <p:sp>
        <p:nvSpPr>
          <p:cNvPr id="4" name="3 Marcador de contenido"/>
          <p:cNvSpPr>
            <a:spLocks noGrp="1"/>
          </p:cNvSpPr>
          <p:nvPr>
            <p:ph idx="1"/>
          </p:nvPr>
        </p:nvSpPr>
        <p:spPr>
          <a:xfrm>
            <a:off x="2699792" y="1988840"/>
            <a:ext cx="4392488" cy="648072"/>
          </a:xfrm>
        </p:spPr>
        <p:txBody>
          <a:bodyPr>
            <a:normAutofit fontScale="85000" lnSpcReduction="10000"/>
          </a:bodyPr>
          <a:lstStyle/>
          <a:p>
            <a:pPr algn="ctr">
              <a:buNone/>
            </a:pPr>
            <a:r>
              <a:rPr lang="es-ES" sz="4000" dirty="0" smtClean="0">
                <a:latin typeface="Trebuchet MS" pitchFamily="34" charset="0"/>
              </a:rPr>
              <a:t>Conceptos Generales</a:t>
            </a:r>
          </a:p>
          <a:p>
            <a:pPr algn="ctr">
              <a:buNone/>
            </a:pPr>
            <a:endParaRPr lang="es-ES" sz="4000" dirty="0" smtClean="0">
              <a:latin typeface="Trebuchet MS" pitchFamily="34" charset="0"/>
            </a:endParaRPr>
          </a:p>
        </p:txBody>
      </p:sp>
      <p:sp>
        <p:nvSpPr>
          <p:cNvPr id="7" name="6 CuadroTexto"/>
          <p:cNvSpPr txBox="1"/>
          <p:nvPr/>
        </p:nvSpPr>
        <p:spPr>
          <a:xfrm>
            <a:off x="2195736" y="1052736"/>
            <a:ext cx="5256584" cy="646331"/>
          </a:xfrm>
          <a:prstGeom prst="rect">
            <a:avLst/>
          </a:prstGeom>
          <a:solidFill>
            <a:srgbClr val="0070C0"/>
          </a:solidFill>
        </p:spPr>
        <p:txBody>
          <a:bodyPr wrap="square" rtlCol="0">
            <a:spAutoFit/>
          </a:bodyPr>
          <a:lstStyle/>
          <a:p>
            <a:r>
              <a:rPr lang="es-ES" sz="3600" dirty="0" smtClean="0">
                <a:solidFill>
                  <a:schemeClr val="bg1"/>
                </a:solidFill>
                <a:latin typeface="+mj-lt"/>
              </a:rPr>
              <a:t>El Seguro de Accidentes</a:t>
            </a:r>
            <a:endParaRPr lang="es-ES" sz="3600" dirty="0">
              <a:solidFill>
                <a:schemeClr val="bg1"/>
              </a:solidFill>
              <a:latin typeface="+mj-lt"/>
            </a:endParaRPr>
          </a:p>
        </p:txBody>
      </p:sp>
      <p:pic>
        <p:nvPicPr>
          <p:cNvPr id="4098" name="Picture 2"/>
          <p:cNvPicPr>
            <a:picLocks noChangeAspect="1" noChangeArrowheads="1"/>
          </p:cNvPicPr>
          <p:nvPr/>
        </p:nvPicPr>
        <p:blipFill>
          <a:blip r:embed="rId3" cstate="print"/>
          <a:srcRect/>
          <a:stretch>
            <a:fillRect/>
          </a:stretch>
        </p:blipFill>
        <p:spPr bwMode="auto">
          <a:xfrm>
            <a:off x="4781875" y="3204989"/>
            <a:ext cx="4362125" cy="3653011"/>
          </a:xfrm>
          <a:prstGeom prst="rect">
            <a:avLst/>
          </a:prstGeom>
          <a:noFill/>
          <a:ln w="9525">
            <a:noFill/>
            <a:miter lim="800000"/>
            <a:headEnd/>
            <a:tailEnd/>
          </a:ln>
        </p:spPr>
      </p:pic>
      <p:sp>
        <p:nvSpPr>
          <p:cNvPr id="8" name="7 Rectángulo"/>
          <p:cNvSpPr/>
          <p:nvPr/>
        </p:nvSpPr>
        <p:spPr>
          <a:xfrm>
            <a:off x="251520" y="2996952"/>
            <a:ext cx="4104456" cy="3416320"/>
          </a:xfrm>
          <a:prstGeom prst="rect">
            <a:avLst/>
          </a:prstGeom>
          <a:solidFill>
            <a:schemeClr val="accent6">
              <a:lumMod val="20000"/>
              <a:lumOff val="80000"/>
            </a:schemeClr>
          </a:solidFill>
        </p:spPr>
        <p:txBody>
          <a:bodyPr wrap="square">
            <a:spAutoFit/>
          </a:bodyPr>
          <a:lstStyle/>
          <a:p>
            <a:r>
              <a:rPr lang="es-ES" b="1" dirty="0" smtClean="0">
                <a:latin typeface="Calibri" pitchFamily="34" charset="0"/>
              </a:rPr>
              <a:t>Los seguros de accidentes </a:t>
            </a:r>
            <a:r>
              <a:rPr lang="es-ES" dirty="0" smtClean="0">
                <a:latin typeface="Calibri" pitchFamily="34" charset="0"/>
              </a:rPr>
              <a:t>proporcionan soluciones que permiten a las personas cubrir las consecuencias económicas derivadas de un acontecimiento imprevisto que les pueda provocar la muerte o una incapacidad permanente. </a:t>
            </a:r>
          </a:p>
          <a:p>
            <a:endParaRPr lang="es-ES" dirty="0" smtClean="0">
              <a:latin typeface="Calibri" pitchFamily="34" charset="0"/>
            </a:endParaRPr>
          </a:p>
          <a:p>
            <a:r>
              <a:rPr lang="es-ES" dirty="0" smtClean="0">
                <a:latin typeface="Calibri" pitchFamily="34" charset="0"/>
              </a:rPr>
              <a:t>El asegurado actual, que busca mantener su tranquilidad y la de su familia, cuenta con este seguro adaptable y flexible tanto en garantías como en niveles de cobertura.</a:t>
            </a:r>
            <a:endParaRPr lang="es-ES" dirty="0"/>
          </a:p>
        </p:txBody>
      </p:sp>
      <p:pic>
        <p:nvPicPr>
          <p:cNvPr id="9"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548680"/>
            <a:ext cx="4608512" cy="864096"/>
          </a:xfrm>
        </p:spPr>
        <p:txBody>
          <a:bodyPr>
            <a:normAutofit/>
          </a:bodyPr>
          <a:lstStyle/>
          <a:p>
            <a:r>
              <a:rPr lang="es-ES" sz="3600" dirty="0" smtClean="0"/>
              <a:t>Seguro de Accidentes</a:t>
            </a:r>
            <a:endParaRPr lang="es-ES" sz="3600" dirty="0"/>
          </a:p>
        </p:txBody>
      </p:sp>
      <p:sp>
        <p:nvSpPr>
          <p:cNvPr id="3" name="2 Marcador de contenido"/>
          <p:cNvSpPr>
            <a:spLocks noGrp="1"/>
          </p:cNvSpPr>
          <p:nvPr>
            <p:ph idx="1"/>
          </p:nvPr>
        </p:nvSpPr>
        <p:spPr>
          <a:xfrm>
            <a:off x="467544" y="1988840"/>
            <a:ext cx="8229600" cy="4325112"/>
          </a:xfrm>
          <a:solidFill>
            <a:schemeClr val="accent1">
              <a:lumMod val="20000"/>
              <a:lumOff val="80000"/>
            </a:schemeClr>
          </a:solidFill>
        </p:spPr>
        <p:txBody>
          <a:bodyPr>
            <a:noAutofit/>
          </a:bodyPr>
          <a:lstStyle/>
          <a:p>
            <a:r>
              <a:rPr lang="es-ES" sz="1800" b="1" dirty="0" smtClean="0">
                <a:latin typeface="Calibri" pitchFamily="34" charset="0"/>
              </a:rPr>
              <a:t>Los accidentes sufridos por el asegurado y derivados de actos tipificados como delito o tentativa del mismo, en los que participe activamente el asegurado.</a:t>
            </a:r>
          </a:p>
          <a:p>
            <a:r>
              <a:rPr lang="es-ES" sz="1800" b="1" dirty="0" smtClean="0">
                <a:latin typeface="Calibri" pitchFamily="34" charset="0"/>
              </a:rPr>
              <a:t>El suicidio y sus tentativas.</a:t>
            </a:r>
          </a:p>
          <a:p>
            <a:r>
              <a:rPr lang="es-ES" sz="1800" b="1" dirty="0" smtClean="0">
                <a:latin typeface="Calibri" pitchFamily="34" charset="0"/>
              </a:rPr>
              <a:t>Los accidentes sufridos por el asegurado en situación de enajenación mental, embriaguez etílica o bajo la influencia de drogas, sustancias tóxicas o estupefacientes, siempre que esta circunstancia sea la causa determinante del accidente.</a:t>
            </a:r>
          </a:p>
          <a:p>
            <a:r>
              <a:rPr lang="es-ES" sz="1800" b="1" dirty="0" smtClean="0">
                <a:latin typeface="Calibri" pitchFamily="34" charset="0"/>
              </a:rPr>
              <a:t>Las enfermedades que no sean consecuencia directa de un accidente. </a:t>
            </a:r>
          </a:p>
          <a:p>
            <a:r>
              <a:rPr lang="es-ES" sz="1800" b="1" dirty="0" smtClean="0">
                <a:latin typeface="Calibri" pitchFamily="34" charset="0"/>
              </a:rPr>
              <a:t>Patologías músculo–esqueléticas, que tengan su origen en enfermedad o proceso crónico o degenerativo.</a:t>
            </a:r>
          </a:p>
          <a:p>
            <a:r>
              <a:rPr lang="es-ES" sz="1800" b="1" dirty="0" smtClean="0">
                <a:latin typeface="Calibri" pitchFamily="34" charset="0"/>
              </a:rPr>
              <a:t>Los accidentes a causa de guerra, motín, invasión, hostilidades militares haya o no declaración oficial, guerra civil, revolución o insurrección y los de carácter catastrófico y de terrorismo, amparados por el Consorcio de Compensación de Seguros.</a:t>
            </a:r>
          </a:p>
        </p:txBody>
      </p:sp>
      <p:sp>
        <p:nvSpPr>
          <p:cNvPr id="5" name="4 CuadroTexto"/>
          <p:cNvSpPr txBox="1"/>
          <p:nvPr/>
        </p:nvSpPr>
        <p:spPr>
          <a:xfrm>
            <a:off x="467544" y="1340768"/>
            <a:ext cx="4392488" cy="584775"/>
          </a:xfrm>
          <a:prstGeom prst="rect">
            <a:avLst/>
          </a:prstGeom>
          <a:solidFill>
            <a:schemeClr val="accent1"/>
          </a:solidFill>
        </p:spPr>
        <p:txBody>
          <a:bodyPr wrap="square" rtlCol="0">
            <a:spAutoFit/>
          </a:bodyPr>
          <a:lstStyle/>
          <a:p>
            <a:r>
              <a:rPr lang="es-ES" sz="3200" b="1" dirty="0" smtClean="0">
                <a:solidFill>
                  <a:schemeClr val="bg1"/>
                </a:solidFill>
                <a:latin typeface="+mj-lt"/>
              </a:rPr>
              <a:t>Exclusiones Generales</a:t>
            </a:r>
            <a:endParaRPr lang="es-ES" sz="3200" b="1" dirty="0">
              <a:solidFill>
                <a:schemeClr val="bg1"/>
              </a:solidFill>
              <a:latin typeface="+mj-lt"/>
            </a:endParaRPr>
          </a:p>
        </p:txBody>
      </p:sp>
      <p:pic>
        <p:nvPicPr>
          <p:cNvPr id="6"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620688"/>
            <a:ext cx="5040560" cy="701824"/>
          </a:xfrm>
        </p:spPr>
        <p:txBody>
          <a:bodyPr>
            <a:normAutofit/>
          </a:bodyPr>
          <a:lstStyle/>
          <a:p>
            <a:r>
              <a:rPr lang="es-ES" sz="3600" dirty="0" smtClean="0"/>
              <a:t>Seguro de Accidentes</a:t>
            </a:r>
            <a:endParaRPr lang="es-ES" sz="3600" dirty="0"/>
          </a:p>
        </p:txBody>
      </p:sp>
      <p:sp>
        <p:nvSpPr>
          <p:cNvPr id="3" name="2 Marcador de contenido"/>
          <p:cNvSpPr>
            <a:spLocks noGrp="1"/>
          </p:cNvSpPr>
          <p:nvPr>
            <p:ph idx="1"/>
          </p:nvPr>
        </p:nvSpPr>
        <p:spPr>
          <a:xfrm>
            <a:off x="395536" y="2564904"/>
            <a:ext cx="8208912" cy="4032448"/>
          </a:xfrm>
          <a:solidFill>
            <a:schemeClr val="accent2">
              <a:lumMod val="20000"/>
              <a:lumOff val="80000"/>
            </a:schemeClr>
          </a:solidFill>
        </p:spPr>
        <p:txBody>
          <a:bodyPr>
            <a:normAutofit/>
          </a:bodyPr>
          <a:lstStyle/>
          <a:p>
            <a:pPr>
              <a:buNone/>
            </a:pPr>
            <a:r>
              <a:rPr lang="es-ES" dirty="0" smtClean="0">
                <a:latin typeface="Calibri" pitchFamily="34" charset="0"/>
              </a:rPr>
              <a:t>	</a:t>
            </a:r>
            <a:r>
              <a:rPr lang="es-ES" sz="2400" dirty="0" smtClean="0">
                <a:latin typeface="Calibri" pitchFamily="34" charset="0"/>
              </a:rPr>
              <a:t>La persona física  o jurídica, titular del derecho a la indemnización. </a:t>
            </a:r>
            <a:r>
              <a:rPr lang="es-ES" sz="2400" b="1" dirty="0" smtClean="0">
                <a:latin typeface="Calibri" pitchFamily="34" charset="0"/>
              </a:rPr>
              <a:t>En caso de muerte del asegurado</a:t>
            </a:r>
            <a:r>
              <a:rPr lang="es-ES" sz="2400" dirty="0" smtClean="0">
                <a:latin typeface="Calibri" pitchFamily="34" charset="0"/>
              </a:rPr>
              <a:t>, en defecto de designación expresa por el tomador del seguro, </a:t>
            </a:r>
            <a:r>
              <a:rPr lang="es-ES" sz="2400" b="1" dirty="0" smtClean="0">
                <a:latin typeface="Calibri" pitchFamily="34" charset="0"/>
              </a:rPr>
              <a:t>serán beneficiarios por el orden preferente y excluyente</a:t>
            </a:r>
            <a:r>
              <a:rPr lang="es-ES" sz="2400" dirty="0" smtClean="0">
                <a:latin typeface="Calibri" pitchFamily="34" charset="0"/>
              </a:rPr>
              <a:t> que a continuación se detalla:</a:t>
            </a:r>
            <a:endParaRPr lang="es-ES" sz="2400" dirty="0" smtClean="0">
              <a:latin typeface="Calibri" pitchFamily="34" charset="0"/>
            </a:endParaRPr>
          </a:p>
          <a:p>
            <a:pPr>
              <a:buFont typeface="Wingdings" pitchFamily="2" charset="2"/>
              <a:buChar char="Ø"/>
            </a:pPr>
            <a:r>
              <a:rPr lang="es-ES" sz="2400" b="1" dirty="0" smtClean="0">
                <a:latin typeface="Calibri" pitchFamily="34" charset="0"/>
              </a:rPr>
              <a:t> El cónyuge no separado legalmente de la víctima.</a:t>
            </a:r>
          </a:p>
          <a:p>
            <a:pPr>
              <a:buFont typeface="Wingdings" pitchFamily="2" charset="2"/>
              <a:buChar char="Ø"/>
            </a:pPr>
            <a:r>
              <a:rPr lang="es-ES" sz="2400" b="1" dirty="0" smtClean="0">
                <a:latin typeface="Calibri" pitchFamily="34" charset="0"/>
              </a:rPr>
              <a:t> Los hijos por partes iguales.</a:t>
            </a:r>
            <a:endParaRPr lang="es-ES" sz="2400" dirty="0" smtClean="0">
              <a:latin typeface="Calibri" pitchFamily="34" charset="0"/>
            </a:endParaRPr>
          </a:p>
          <a:p>
            <a:pPr>
              <a:buFont typeface="Wingdings" pitchFamily="2" charset="2"/>
              <a:buChar char="Ø"/>
            </a:pPr>
            <a:r>
              <a:rPr lang="es-ES" sz="2400" b="1" dirty="0" smtClean="0">
                <a:latin typeface="Calibri" pitchFamily="34" charset="0"/>
              </a:rPr>
              <a:t> Los padres del asegurado por partes iguales.</a:t>
            </a:r>
          </a:p>
          <a:p>
            <a:pPr>
              <a:buFont typeface="Wingdings" pitchFamily="2" charset="2"/>
              <a:buChar char="Ø"/>
            </a:pPr>
            <a:r>
              <a:rPr lang="es-ES" sz="2400" dirty="0" smtClean="0">
                <a:latin typeface="Calibri" pitchFamily="34" charset="0"/>
              </a:rPr>
              <a:t> </a:t>
            </a:r>
            <a:r>
              <a:rPr lang="es-ES" sz="2400" b="1" dirty="0" smtClean="0">
                <a:latin typeface="Calibri" pitchFamily="34" charset="0"/>
              </a:rPr>
              <a:t>Sus herederos legales. </a:t>
            </a:r>
            <a:endParaRPr lang="es-ES" sz="2400" b="1" dirty="0" smtClean="0">
              <a:latin typeface="Calibri" pitchFamily="34" charset="0"/>
            </a:endParaRPr>
          </a:p>
        </p:txBody>
      </p:sp>
      <p:sp>
        <p:nvSpPr>
          <p:cNvPr id="4" name="3 CuadroTexto"/>
          <p:cNvSpPr txBox="1"/>
          <p:nvPr/>
        </p:nvSpPr>
        <p:spPr>
          <a:xfrm>
            <a:off x="1043608" y="1412776"/>
            <a:ext cx="6624736" cy="954107"/>
          </a:xfrm>
          <a:prstGeom prst="rect">
            <a:avLst/>
          </a:prstGeom>
          <a:solidFill>
            <a:schemeClr val="accent3">
              <a:lumMod val="20000"/>
              <a:lumOff val="80000"/>
            </a:schemeClr>
          </a:solidFill>
        </p:spPr>
        <p:txBody>
          <a:bodyPr wrap="square" rtlCol="0">
            <a:spAutoFit/>
          </a:bodyPr>
          <a:lstStyle/>
          <a:p>
            <a:r>
              <a:rPr lang="es-ES" sz="2800" dirty="0" smtClean="0">
                <a:latin typeface="+mj-lt"/>
              </a:rPr>
              <a:t>Beneficiario en caso de Fallecimiento por  Accidente</a:t>
            </a:r>
            <a:endParaRPr lang="es-ES" sz="2800" dirty="0">
              <a:latin typeface="+mj-lt"/>
            </a:endParaRPr>
          </a:p>
        </p:txBody>
      </p:sp>
      <p:pic>
        <p:nvPicPr>
          <p:cNvPr id="5"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051720" y="692696"/>
            <a:ext cx="5040560" cy="701824"/>
          </a:xfrm>
        </p:spPr>
        <p:txBody>
          <a:bodyPr/>
          <a:lstStyle/>
          <a:p>
            <a:r>
              <a:rPr lang="es-ES" dirty="0" smtClean="0"/>
              <a:t>Seguro de Accidentes</a:t>
            </a:r>
            <a:endParaRPr lang="es-ES" dirty="0"/>
          </a:p>
        </p:txBody>
      </p:sp>
      <p:sp>
        <p:nvSpPr>
          <p:cNvPr id="3" name="2 Marcador de contenido"/>
          <p:cNvSpPr>
            <a:spLocks noGrp="1"/>
          </p:cNvSpPr>
          <p:nvPr>
            <p:ph idx="1"/>
          </p:nvPr>
        </p:nvSpPr>
        <p:spPr>
          <a:solidFill>
            <a:schemeClr val="accent2">
              <a:lumMod val="20000"/>
              <a:lumOff val="80000"/>
            </a:schemeClr>
          </a:solidFill>
        </p:spPr>
        <p:txBody>
          <a:bodyPr>
            <a:normAutofit fontScale="92500" lnSpcReduction="20000"/>
          </a:bodyPr>
          <a:lstStyle/>
          <a:p>
            <a:pPr>
              <a:buFont typeface="Wingdings" pitchFamily="2" charset="2"/>
              <a:buChar char="Ø"/>
            </a:pPr>
            <a:r>
              <a:rPr lang="es-ES" b="1" dirty="0" smtClean="0">
                <a:latin typeface="Calibri" pitchFamily="34" charset="0"/>
              </a:rPr>
              <a:t>Para las empresas,</a:t>
            </a:r>
            <a:r>
              <a:rPr lang="es-ES" dirty="0" smtClean="0">
                <a:latin typeface="Calibri" pitchFamily="34" charset="0"/>
              </a:rPr>
              <a:t> las primas abonadas por seguros contratados que cubran el Fallecimiento o la Invalidez de sus trabajadores son tratadas como gastos deducibles.</a:t>
            </a:r>
          </a:p>
          <a:p>
            <a:pPr>
              <a:buFont typeface="Wingdings" pitchFamily="2" charset="2"/>
              <a:buChar char="Ø"/>
            </a:pPr>
            <a:r>
              <a:rPr lang="es-ES" b="1" dirty="0" smtClean="0">
                <a:latin typeface="Calibri" pitchFamily="34" charset="0"/>
              </a:rPr>
              <a:t>Para los trabajadores </a:t>
            </a:r>
            <a:r>
              <a:rPr lang="es-ES" dirty="0" smtClean="0">
                <a:latin typeface="Calibri" pitchFamily="34" charset="0"/>
              </a:rPr>
              <a:t>se considera como un rendimiento de trabajo en especie.</a:t>
            </a:r>
          </a:p>
          <a:p>
            <a:pPr>
              <a:buFont typeface="Wingdings" pitchFamily="2" charset="2"/>
              <a:buChar char="Ø"/>
            </a:pPr>
            <a:r>
              <a:rPr lang="es-ES" b="1" dirty="0" smtClean="0">
                <a:latin typeface="Calibri" pitchFamily="34" charset="0"/>
              </a:rPr>
              <a:t>Para los beneficiarios de la indemnización:</a:t>
            </a:r>
            <a:r>
              <a:rPr lang="es-ES" dirty="0" smtClean="0">
                <a:latin typeface="Calibri" pitchFamily="34" charset="0"/>
              </a:rPr>
              <a:t> La cantidad recibida por </a:t>
            </a:r>
            <a:r>
              <a:rPr lang="es-ES" b="1" dirty="0" smtClean="0">
                <a:latin typeface="Calibri" pitchFamily="34" charset="0"/>
              </a:rPr>
              <a:t>Fallecimiento</a:t>
            </a:r>
            <a:r>
              <a:rPr lang="es-ES" dirty="0" smtClean="0">
                <a:latin typeface="Calibri" pitchFamily="34" charset="0"/>
              </a:rPr>
              <a:t> tributará por el Impuesto de Sucesiones y Donaciones; en caso de indemnización por </a:t>
            </a:r>
            <a:r>
              <a:rPr lang="es-ES" b="1" dirty="0" smtClean="0">
                <a:latin typeface="Calibri" pitchFamily="34" charset="0"/>
              </a:rPr>
              <a:t>Invalidez</a:t>
            </a:r>
            <a:r>
              <a:rPr lang="es-ES" dirty="0" smtClean="0">
                <a:latin typeface="Calibri" pitchFamily="34" charset="0"/>
              </a:rPr>
              <a:t>, se tributará como ganancia patrimonial por el Impuesto de la Renta de las Personas Físicas. La cobertura de </a:t>
            </a:r>
            <a:r>
              <a:rPr lang="es-ES" b="1" dirty="0" smtClean="0">
                <a:latin typeface="Calibri" pitchFamily="34" charset="0"/>
              </a:rPr>
              <a:t>Asistencia Sanitaria </a:t>
            </a:r>
            <a:r>
              <a:rPr lang="es-ES" dirty="0" smtClean="0">
                <a:latin typeface="Calibri" pitchFamily="34" charset="0"/>
              </a:rPr>
              <a:t>está exenta de tributación.</a:t>
            </a:r>
          </a:p>
          <a:p>
            <a:endParaRPr lang="es-ES" dirty="0"/>
          </a:p>
        </p:txBody>
      </p:sp>
      <p:sp>
        <p:nvSpPr>
          <p:cNvPr id="4" name="3 CuadroTexto"/>
          <p:cNvSpPr txBox="1"/>
          <p:nvPr/>
        </p:nvSpPr>
        <p:spPr>
          <a:xfrm>
            <a:off x="1115616" y="1628800"/>
            <a:ext cx="6048672" cy="461665"/>
          </a:xfrm>
          <a:prstGeom prst="rect">
            <a:avLst/>
          </a:prstGeom>
          <a:solidFill>
            <a:schemeClr val="accent3">
              <a:lumMod val="20000"/>
              <a:lumOff val="80000"/>
            </a:schemeClr>
          </a:solidFill>
        </p:spPr>
        <p:txBody>
          <a:bodyPr wrap="square" rtlCol="0">
            <a:spAutoFit/>
          </a:bodyPr>
          <a:lstStyle/>
          <a:p>
            <a:r>
              <a:rPr lang="es-ES" sz="2400" dirty="0" smtClean="0">
                <a:latin typeface="+mj-lt"/>
              </a:rPr>
              <a:t>Fiscalidad de los Seguros de Accidentes</a:t>
            </a:r>
            <a:endParaRPr lang="es-ES" sz="2400" dirty="0">
              <a:latin typeface="+mj-lt"/>
            </a:endParaRPr>
          </a:p>
        </p:txBody>
      </p:sp>
      <p:pic>
        <p:nvPicPr>
          <p:cNvPr id="5"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08720"/>
            <a:ext cx="6059016" cy="917848"/>
          </a:xfrm>
          <a:solidFill>
            <a:schemeClr val="accent2"/>
          </a:solidFill>
        </p:spPr>
        <p:txBody>
          <a:bodyPr>
            <a:normAutofit/>
          </a:bodyPr>
          <a:lstStyle/>
          <a:p>
            <a:r>
              <a:rPr lang="es-ES" sz="3200" dirty="0" smtClean="0">
                <a:solidFill>
                  <a:schemeClr val="bg1"/>
                </a:solidFill>
              </a:rPr>
              <a:t>Tipos de seguros de accidentes</a:t>
            </a:r>
            <a:endParaRPr lang="es-ES" sz="3200" dirty="0">
              <a:solidFill>
                <a:schemeClr val="bg1"/>
              </a:solidFill>
            </a:endParaRPr>
          </a:p>
        </p:txBody>
      </p:sp>
      <p:graphicFrame>
        <p:nvGraphicFramePr>
          <p:cNvPr id="4" name="3 Marcador de contenido"/>
          <p:cNvGraphicFramePr>
            <a:graphicFrameLocks noGrp="1"/>
          </p:cNvGraphicFramePr>
          <p:nvPr>
            <p:ph idx="1"/>
          </p:nvPr>
        </p:nvGraphicFramePr>
        <p:xfrm>
          <a:off x="575048" y="2605658"/>
          <a:ext cx="8101408" cy="38476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4 Abrir llave"/>
          <p:cNvSpPr/>
          <p:nvPr/>
        </p:nvSpPr>
        <p:spPr>
          <a:xfrm>
            <a:off x="6012160" y="4365104"/>
            <a:ext cx="360040" cy="1772816"/>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S"/>
          </a:p>
        </p:txBody>
      </p:sp>
      <p:pic>
        <p:nvPicPr>
          <p:cNvPr id="6" name="Imagen 15" descr="JPG LOGO CMSAB POSITIVO"/>
          <p:cNvPicPr>
            <a:picLocks noChangeAspect="1" noChangeArrowheads="1"/>
          </p:cNvPicPr>
          <p:nvPr/>
        </p:nvPicPr>
        <p:blipFill>
          <a:blip r:embed="rId7"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979712" y="1124744"/>
            <a:ext cx="5184576" cy="1008112"/>
          </a:xfrm>
          <a:solidFill>
            <a:schemeClr val="accent1"/>
          </a:solidFill>
        </p:spPr>
        <p:txBody>
          <a:bodyPr/>
          <a:lstStyle/>
          <a:p>
            <a:r>
              <a:rPr lang="es-ES" dirty="0" smtClean="0">
                <a:solidFill>
                  <a:schemeClr val="bg1"/>
                </a:solidFill>
              </a:rPr>
              <a:t>Accidente Individual</a:t>
            </a:r>
            <a:endParaRPr lang="es-ES" dirty="0">
              <a:solidFill>
                <a:schemeClr val="bg1"/>
              </a:solidFill>
            </a:endParaRPr>
          </a:p>
        </p:txBody>
      </p:sp>
      <p:pic>
        <p:nvPicPr>
          <p:cNvPr id="5" name="Picture 2"/>
          <p:cNvPicPr>
            <a:picLocks noChangeAspect="1" noChangeArrowheads="1"/>
          </p:cNvPicPr>
          <p:nvPr/>
        </p:nvPicPr>
        <p:blipFill>
          <a:blip r:embed="rId2" cstate="print"/>
          <a:srcRect/>
          <a:stretch>
            <a:fillRect/>
          </a:stretch>
        </p:blipFill>
        <p:spPr bwMode="auto">
          <a:xfrm>
            <a:off x="4877398" y="3284984"/>
            <a:ext cx="4266602" cy="3573016"/>
          </a:xfrm>
          <a:prstGeom prst="rect">
            <a:avLst/>
          </a:prstGeom>
          <a:noFill/>
          <a:ln w="9525">
            <a:noFill/>
            <a:miter lim="800000"/>
            <a:headEnd/>
            <a:tailEnd/>
          </a:ln>
        </p:spPr>
      </p:pic>
      <p:sp>
        <p:nvSpPr>
          <p:cNvPr id="6" name="5 CuadroTexto"/>
          <p:cNvSpPr txBox="1"/>
          <p:nvPr/>
        </p:nvSpPr>
        <p:spPr>
          <a:xfrm>
            <a:off x="251520" y="3933056"/>
            <a:ext cx="4392488" cy="2246769"/>
          </a:xfrm>
          <a:prstGeom prst="rect">
            <a:avLst/>
          </a:prstGeom>
          <a:solidFill>
            <a:schemeClr val="accent2">
              <a:lumMod val="20000"/>
              <a:lumOff val="80000"/>
            </a:schemeClr>
          </a:solidFill>
        </p:spPr>
        <p:txBody>
          <a:bodyPr wrap="square" rtlCol="0">
            <a:spAutoFit/>
          </a:bodyPr>
          <a:lstStyle/>
          <a:p>
            <a:r>
              <a:rPr lang="es-ES" sz="2000" dirty="0" smtClean="0">
                <a:latin typeface="Calibri" pitchFamily="34" charset="0"/>
              </a:rPr>
              <a:t>Personas Físicas en buen estado de salud y que cuenten con una edad inferior a 65 años:</a:t>
            </a:r>
          </a:p>
          <a:p>
            <a:pPr>
              <a:buFont typeface="Wingdings" pitchFamily="2" charset="2"/>
              <a:buChar char="ü"/>
            </a:pPr>
            <a:r>
              <a:rPr lang="es-ES" sz="2000" dirty="0" smtClean="0">
                <a:latin typeface="Calibri" pitchFamily="34" charset="0"/>
              </a:rPr>
              <a:t>Autónomos y pequeños empresarios.</a:t>
            </a:r>
          </a:p>
          <a:p>
            <a:pPr>
              <a:buFont typeface="Wingdings" pitchFamily="2" charset="2"/>
              <a:buChar char="ü"/>
            </a:pPr>
            <a:r>
              <a:rPr lang="es-ES" sz="2000" dirty="0" smtClean="0">
                <a:latin typeface="Calibri" pitchFamily="34" charset="0"/>
              </a:rPr>
              <a:t>Directivos.</a:t>
            </a:r>
          </a:p>
          <a:p>
            <a:pPr>
              <a:buFont typeface="Wingdings" pitchFamily="2" charset="2"/>
              <a:buChar char="ü"/>
            </a:pPr>
            <a:r>
              <a:rPr lang="es-ES" sz="2000" dirty="0" smtClean="0">
                <a:latin typeface="Calibri" pitchFamily="34" charset="0"/>
              </a:rPr>
              <a:t>Empleados por cuenta ajena.</a:t>
            </a:r>
          </a:p>
          <a:p>
            <a:pPr>
              <a:buFont typeface="Wingdings" pitchFamily="2" charset="2"/>
              <a:buChar char="ü"/>
            </a:pPr>
            <a:r>
              <a:rPr lang="es-ES" sz="2000" dirty="0" smtClean="0">
                <a:latin typeface="Calibri" pitchFamily="34" charset="0"/>
              </a:rPr>
              <a:t>Personas Físicas en general.</a:t>
            </a:r>
          </a:p>
        </p:txBody>
      </p:sp>
      <p:sp>
        <p:nvSpPr>
          <p:cNvPr id="7" name="6 CuadroTexto"/>
          <p:cNvSpPr txBox="1"/>
          <p:nvPr/>
        </p:nvSpPr>
        <p:spPr>
          <a:xfrm>
            <a:off x="251520" y="2708920"/>
            <a:ext cx="3240360" cy="461665"/>
          </a:xfrm>
          <a:prstGeom prst="rect">
            <a:avLst/>
          </a:prstGeom>
          <a:solidFill>
            <a:schemeClr val="accent3">
              <a:lumMod val="20000"/>
              <a:lumOff val="80000"/>
            </a:schemeClr>
          </a:solidFill>
        </p:spPr>
        <p:txBody>
          <a:bodyPr wrap="square" rtlCol="0">
            <a:spAutoFit/>
          </a:bodyPr>
          <a:lstStyle/>
          <a:p>
            <a:r>
              <a:rPr lang="es-ES" sz="2400" dirty="0" smtClean="0">
                <a:latin typeface="+mj-lt"/>
              </a:rPr>
              <a:t>Público objetivo</a:t>
            </a:r>
            <a:endParaRPr lang="es-ES" sz="2400" dirty="0">
              <a:latin typeface="+mj-lt"/>
            </a:endParaRPr>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988840"/>
            <a:ext cx="5256584" cy="4320480"/>
          </a:xfrm>
          <a:solidFill>
            <a:schemeClr val="accent2">
              <a:lumMod val="20000"/>
              <a:lumOff val="80000"/>
            </a:schemeClr>
          </a:solidFill>
        </p:spPr>
        <p:txBody>
          <a:bodyPr>
            <a:normAutofit fontScale="55000" lnSpcReduction="20000"/>
          </a:bodyPr>
          <a:lstStyle/>
          <a:p>
            <a:pPr>
              <a:buNone/>
            </a:pPr>
            <a:endParaRPr lang="es-ES" sz="5500" dirty="0" smtClean="0">
              <a:solidFill>
                <a:schemeClr val="tx2"/>
              </a:solidFill>
              <a:latin typeface="Calibri" pitchFamily="34" charset="0"/>
              <a:ea typeface="+mj-ea"/>
              <a:cs typeface="+mj-cs"/>
            </a:endParaRPr>
          </a:p>
          <a:p>
            <a:pPr lvl="1">
              <a:buFont typeface="Wingdings" pitchFamily="2" charset="2"/>
              <a:buChar char="Ø"/>
            </a:pPr>
            <a:r>
              <a:rPr lang="es-ES" sz="3400" b="1" dirty="0" smtClean="0">
                <a:solidFill>
                  <a:schemeClr val="tx1"/>
                </a:solidFill>
                <a:latin typeface="Calibri" pitchFamily="34" charset="0"/>
              </a:rPr>
              <a:t>24 horas,  </a:t>
            </a:r>
            <a:r>
              <a:rPr lang="es-ES" sz="3400" dirty="0" smtClean="0">
                <a:solidFill>
                  <a:schemeClr val="tx1"/>
                </a:solidFill>
                <a:latin typeface="Calibri" pitchFamily="34" charset="0"/>
              </a:rPr>
              <a:t>cubriendo los accidentes ocurridos consecuencia del riesgo profesional como ocurridos durante el tiempo libre.</a:t>
            </a:r>
          </a:p>
          <a:p>
            <a:pPr lvl="1">
              <a:buFont typeface="Wingdings" pitchFamily="2" charset="2"/>
              <a:buChar char="Ø"/>
            </a:pPr>
            <a:r>
              <a:rPr lang="es-ES" sz="3400" b="1" dirty="0" smtClean="0">
                <a:solidFill>
                  <a:schemeClr val="tx1"/>
                </a:solidFill>
                <a:latin typeface="Calibri" pitchFamily="34" charset="0"/>
              </a:rPr>
              <a:t>Riesgo profesional,</a:t>
            </a:r>
            <a:r>
              <a:rPr lang="es-ES" sz="3400" dirty="0" smtClean="0">
                <a:solidFill>
                  <a:schemeClr val="tx1"/>
                </a:solidFill>
                <a:latin typeface="Calibri" pitchFamily="34" charset="0"/>
              </a:rPr>
              <a:t> cubriendo exclusivamente los accidentes ocurridos consecuencia del riesgo profesional </a:t>
            </a:r>
          </a:p>
          <a:p>
            <a:pPr lvl="1">
              <a:buFont typeface="Wingdings" pitchFamily="2" charset="2"/>
              <a:buChar char="Ø"/>
            </a:pPr>
            <a:r>
              <a:rPr lang="es-ES" sz="3400" b="1" dirty="0" smtClean="0">
                <a:solidFill>
                  <a:schemeClr val="tx1"/>
                </a:solidFill>
                <a:latin typeface="Calibri" pitchFamily="34" charset="0"/>
              </a:rPr>
              <a:t>Riesgo extra profesional, </a:t>
            </a:r>
            <a:r>
              <a:rPr lang="es-ES" sz="3400" dirty="0" smtClean="0">
                <a:solidFill>
                  <a:schemeClr val="tx1"/>
                </a:solidFill>
                <a:latin typeface="Calibri" pitchFamily="34" charset="0"/>
              </a:rPr>
              <a:t>cubriendo exclusivamente los accidentes  ocurridos durante el tiempo libre.</a:t>
            </a:r>
          </a:p>
          <a:p>
            <a:pPr lvl="1">
              <a:buFont typeface="Wingdings" pitchFamily="2" charset="2"/>
              <a:buChar char="Ø"/>
            </a:pPr>
            <a:r>
              <a:rPr lang="es-ES" sz="3400" b="1" dirty="0" smtClean="0">
                <a:solidFill>
                  <a:schemeClr val="tx1"/>
                </a:solidFill>
                <a:latin typeface="Calibri" pitchFamily="34" charset="0"/>
              </a:rPr>
              <a:t>Riesgo de circulación, </a:t>
            </a:r>
            <a:r>
              <a:rPr lang="es-ES" sz="3400" dirty="0" smtClean="0">
                <a:solidFill>
                  <a:schemeClr val="tx1"/>
                </a:solidFill>
                <a:latin typeface="Calibri" pitchFamily="34" charset="0"/>
              </a:rPr>
              <a:t>cubriendo exclusivamente los accidentes debidos a circulación, como usuario de vehículos terrestres privados o pasajero de  transporte público, o como peatón por atropello de un vehículo.</a:t>
            </a:r>
          </a:p>
          <a:p>
            <a:pPr lvl="1">
              <a:buFont typeface="Wingdings" pitchFamily="2" charset="2"/>
              <a:buChar char="Ø"/>
            </a:pPr>
            <a:endParaRPr lang="es-ES" sz="5500" dirty="0" smtClean="0">
              <a:solidFill>
                <a:schemeClr val="tx1"/>
              </a:solidFill>
              <a:latin typeface="Calibri" pitchFamily="34" charset="0"/>
            </a:endParaRPr>
          </a:p>
          <a:p>
            <a:pPr>
              <a:buFont typeface="Wingdings" pitchFamily="2" charset="2"/>
              <a:buChar char="§"/>
            </a:pPr>
            <a:endParaRPr lang="es-ES" b="1" dirty="0"/>
          </a:p>
        </p:txBody>
      </p:sp>
      <p:sp>
        <p:nvSpPr>
          <p:cNvPr id="6" name="5 Rectángulo"/>
          <p:cNvSpPr/>
          <p:nvPr/>
        </p:nvSpPr>
        <p:spPr>
          <a:xfrm>
            <a:off x="1979712" y="836712"/>
            <a:ext cx="4608512" cy="720080"/>
          </a:xfrm>
          <a:prstGeom prst="rect">
            <a:avLst/>
          </a:prstGeom>
          <a:solidFill>
            <a:schemeClr val="accent1"/>
          </a:solidFill>
        </p:spPr>
        <p:txBody>
          <a:bodyPr wrap="square">
            <a:spAutoFit/>
          </a:bodyPr>
          <a:lstStyle/>
          <a:p>
            <a:pPr>
              <a:buNone/>
            </a:pPr>
            <a:r>
              <a:rPr lang="es-ES" sz="4000" dirty="0" smtClean="0">
                <a:solidFill>
                  <a:schemeClr val="bg1"/>
                </a:solidFill>
                <a:latin typeface="+mj-lt"/>
                <a:ea typeface="+mj-ea"/>
                <a:cs typeface="+mj-cs"/>
              </a:rPr>
              <a:t>Tipos de cobertura</a:t>
            </a:r>
            <a:endParaRPr lang="es-ES" sz="4000" dirty="0">
              <a:solidFill>
                <a:schemeClr val="bg1"/>
              </a:solidFill>
              <a:latin typeface="+mj-lt"/>
              <a:ea typeface="+mj-ea"/>
              <a:cs typeface="+mj-cs"/>
            </a:endParaRPr>
          </a:p>
        </p:txBody>
      </p:sp>
      <p:pic>
        <p:nvPicPr>
          <p:cNvPr id="5" name="Picture 2"/>
          <p:cNvPicPr>
            <a:picLocks noChangeAspect="1" noChangeArrowheads="1"/>
          </p:cNvPicPr>
          <p:nvPr/>
        </p:nvPicPr>
        <p:blipFill>
          <a:blip r:embed="rId2" cstate="print"/>
          <a:srcRect/>
          <a:stretch>
            <a:fillRect/>
          </a:stretch>
        </p:blipFill>
        <p:spPr bwMode="auto">
          <a:xfrm>
            <a:off x="6167189" y="4365105"/>
            <a:ext cx="2976811" cy="2492896"/>
          </a:xfrm>
          <a:prstGeom prst="rect">
            <a:avLst/>
          </a:prstGeom>
          <a:noFill/>
          <a:ln w="9525">
            <a:noFill/>
            <a:miter lim="800000"/>
            <a:headEnd/>
            <a:tailEnd/>
          </a:ln>
        </p:spPr>
      </p:pic>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1403648" y="1052736"/>
            <a:ext cx="5400600" cy="864096"/>
          </a:xfrm>
          <a:solidFill>
            <a:schemeClr val="accent1"/>
          </a:solidFill>
        </p:spPr>
        <p:txBody>
          <a:bodyPr/>
          <a:lstStyle/>
          <a:p>
            <a:r>
              <a:rPr lang="es-ES" dirty="0" smtClean="0">
                <a:solidFill>
                  <a:schemeClr val="bg1"/>
                </a:solidFill>
              </a:rPr>
              <a:t>Accidentes Individual</a:t>
            </a:r>
            <a:endParaRPr lang="es-ES" dirty="0">
              <a:solidFill>
                <a:schemeClr val="bg1"/>
              </a:solidFill>
            </a:endParaRPr>
          </a:p>
        </p:txBody>
      </p:sp>
      <p:sp>
        <p:nvSpPr>
          <p:cNvPr id="3" name="2 Marcador de contenido"/>
          <p:cNvSpPr>
            <a:spLocks noGrp="1"/>
          </p:cNvSpPr>
          <p:nvPr>
            <p:ph idx="1"/>
          </p:nvPr>
        </p:nvSpPr>
        <p:spPr>
          <a:xfrm>
            <a:off x="395536" y="2420888"/>
            <a:ext cx="5256584" cy="3744416"/>
          </a:xfrm>
          <a:solidFill>
            <a:schemeClr val="accent2">
              <a:lumMod val="20000"/>
              <a:lumOff val="80000"/>
            </a:schemeClr>
          </a:solidFill>
        </p:spPr>
        <p:txBody>
          <a:bodyPr>
            <a:normAutofit fontScale="92500"/>
          </a:bodyPr>
          <a:lstStyle/>
          <a:p>
            <a:pPr>
              <a:buNone/>
            </a:pPr>
            <a:r>
              <a:rPr lang="es-ES" sz="2200" dirty="0" smtClean="0">
                <a:latin typeface="Calibri" pitchFamily="34" charset="0"/>
              </a:rPr>
              <a:t>	</a:t>
            </a:r>
            <a:r>
              <a:rPr lang="es-ES" sz="2400" dirty="0" smtClean="0">
                <a:latin typeface="Calibri" pitchFamily="34" charset="0"/>
              </a:rPr>
              <a:t>Garantías principales de </a:t>
            </a:r>
            <a:r>
              <a:rPr lang="es-ES" sz="2400" b="1" dirty="0" smtClean="0">
                <a:latin typeface="Calibri" pitchFamily="34" charset="0"/>
              </a:rPr>
              <a:t>Accidentes Individual </a:t>
            </a:r>
            <a:r>
              <a:rPr lang="es-ES" sz="2400" dirty="0" smtClean="0">
                <a:latin typeface="Calibri" pitchFamily="34" charset="0"/>
              </a:rPr>
              <a:t>:</a:t>
            </a:r>
          </a:p>
          <a:p>
            <a:pPr lvl="1">
              <a:buFont typeface="Wingdings" pitchFamily="2" charset="2"/>
              <a:buChar char="ü"/>
            </a:pPr>
            <a:r>
              <a:rPr lang="es-ES" sz="2400" b="1" dirty="0" smtClean="0">
                <a:solidFill>
                  <a:schemeClr val="tx1"/>
                </a:solidFill>
                <a:latin typeface="Calibri" pitchFamily="34" charset="0"/>
              </a:rPr>
              <a:t>Muerte por accidente</a:t>
            </a:r>
          </a:p>
          <a:p>
            <a:pPr lvl="1">
              <a:buFont typeface="Wingdings" pitchFamily="2" charset="2"/>
              <a:buChar char="ü"/>
            </a:pPr>
            <a:r>
              <a:rPr lang="es-ES" sz="2400" b="1" dirty="0" smtClean="0">
                <a:solidFill>
                  <a:schemeClr val="tx1"/>
                </a:solidFill>
                <a:latin typeface="Calibri" pitchFamily="34" charset="0"/>
              </a:rPr>
              <a:t>Invalidez permanente por accidente</a:t>
            </a:r>
            <a:endParaRPr lang="es-ES" sz="2400" dirty="0" smtClean="0">
              <a:solidFill>
                <a:schemeClr val="tx1"/>
              </a:solidFill>
              <a:latin typeface="Calibri" pitchFamily="34" charset="0"/>
            </a:endParaRPr>
          </a:p>
          <a:p>
            <a:pPr lvl="1">
              <a:buFont typeface="Wingdings" pitchFamily="2" charset="2"/>
              <a:buChar char="ü"/>
            </a:pPr>
            <a:r>
              <a:rPr lang="es-ES" sz="2400" b="1" dirty="0" smtClean="0">
                <a:solidFill>
                  <a:schemeClr val="tx1"/>
                </a:solidFill>
                <a:latin typeface="Calibri" pitchFamily="34" charset="0"/>
              </a:rPr>
              <a:t>Gastos de asistencia sanitaria por accidente</a:t>
            </a:r>
            <a:r>
              <a:rPr lang="es-ES" sz="2400" dirty="0" smtClean="0">
                <a:solidFill>
                  <a:schemeClr val="tx1"/>
                </a:solidFill>
                <a:latin typeface="Calibri" pitchFamily="34" charset="0"/>
              </a:rPr>
              <a:t>. </a:t>
            </a:r>
          </a:p>
          <a:p>
            <a:pPr lvl="1">
              <a:buFont typeface="Wingdings" pitchFamily="2" charset="2"/>
              <a:buChar char="ü"/>
            </a:pPr>
            <a:r>
              <a:rPr lang="es-ES" sz="2400" b="1" dirty="0" smtClean="0">
                <a:solidFill>
                  <a:schemeClr val="tx1"/>
                </a:solidFill>
                <a:latin typeface="Calibri" pitchFamily="34" charset="0"/>
              </a:rPr>
              <a:t>Indemnización diaria:		</a:t>
            </a:r>
          </a:p>
          <a:p>
            <a:pPr lvl="2"/>
            <a:r>
              <a:rPr lang="es-ES" b="1" dirty="0" smtClean="0">
                <a:solidFill>
                  <a:schemeClr val="tx1"/>
                </a:solidFill>
                <a:latin typeface="Calibri" pitchFamily="34" charset="0"/>
              </a:rPr>
              <a:t>Por accidente </a:t>
            </a:r>
          </a:p>
          <a:p>
            <a:pPr lvl="2"/>
            <a:r>
              <a:rPr lang="es-ES" b="1" dirty="0" smtClean="0">
                <a:solidFill>
                  <a:schemeClr val="tx1"/>
                </a:solidFill>
                <a:latin typeface="Calibri" pitchFamily="34" charset="0"/>
              </a:rPr>
              <a:t>Por enfermedad (Baremo)</a:t>
            </a:r>
          </a:p>
          <a:p>
            <a:pPr lvl="2"/>
            <a:r>
              <a:rPr lang="es-ES" b="1" dirty="0" smtClean="0">
                <a:solidFill>
                  <a:schemeClr val="tx1"/>
                </a:solidFill>
                <a:latin typeface="Calibri" pitchFamily="34" charset="0"/>
              </a:rPr>
              <a:t>Por hospitalización</a:t>
            </a:r>
          </a:p>
          <a:p>
            <a:pPr lvl="1"/>
            <a:endParaRPr lang="es-ES" sz="2200" dirty="0" smtClean="0">
              <a:solidFill>
                <a:schemeClr val="tx1"/>
              </a:solidFill>
              <a:latin typeface="Calibri" pitchFamily="34" charset="0"/>
            </a:endParaRPr>
          </a:p>
          <a:p>
            <a:pPr>
              <a:buNone/>
            </a:pPr>
            <a:endParaRPr lang="es-ES" dirty="0"/>
          </a:p>
        </p:txBody>
      </p:sp>
      <p:pic>
        <p:nvPicPr>
          <p:cNvPr id="5" name="Picture 2"/>
          <p:cNvPicPr>
            <a:picLocks noChangeAspect="1" noChangeArrowheads="1"/>
          </p:cNvPicPr>
          <p:nvPr/>
        </p:nvPicPr>
        <p:blipFill>
          <a:blip r:embed="rId2" cstate="print"/>
          <a:srcRect/>
          <a:stretch>
            <a:fillRect/>
          </a:stretch>
        </p:blipFill>
        <p:spPr bwMode="auto">
          <a:xfrm>
            <a:off x="6167189" y="4365105"/>
            <a:ext cx="2976811" cy="2492896"/>
          </a:xfrm>
          <a:prstGeom prst="rect">
            <a:avLst/>
          </a:prstGeom>
          <a:noFill/>
          <a:ln w="9525">
            <a:noFill/>
            <a:miter lim="800000"/>
            <a:headEnd/>
            <a:tailEnd/>
          </a:ln>
        </p:spPr>
      </p:pic>
      <p:pic>
        <p:nvPicPr>
          <p:cNvPr id="6"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764704"/>
            <a:ext cx="5400600" cy="864096"/>
          </a:xfrm>
          <a:solidFill>
            <a:schemeClr val="accent1"/>
          </a:solidFill>
        </p:spPr>
        <p:txBody>
          <a:bodyPr/>
          <a:lstStyle/>
          <a:p>
            <a:r>
              <a:rPr lang="es-ES" dirty="0" smtClean="0">
                <a:solidFill>
                  <a:schemeClr val="bg1"/>
                </a:solidFill>
              </a:rPr>
              <a:t>Accidentes Individual</a:t>
            </a:r>
            <a:endParaRPr lang="es-ES" dirty="0">
              <a:solidFill>
                <a:schemeClr val="bg1"/>
              </a:solidFill>
            </a:endParaRPr>
          </a:p>
        </p:txBody>
      </p:sp>
      <p:sp>
        <p:nvSpPr>
          <p:cNvPr id="3" name="2 Marcador de contenido"/>
          <p:cNvSpPr>
            <a:spLocks noGrp="1"/>
          </p:cNvSpPr>
          <p:nvPr>
            <p:ph idx="1"/>
          </p:nvPr>
        </p:nvSpPr>
        <p:spPr>
          <a:xfrm>
            <a:off x="395536" y="2177480"/>
            <a:ext cx="5400600" cy="4680520"/>
          </a:xfrm>
          <a:solidFill>
            <a:schemeClr val="accent2">
              <a:lumMod val="20000"/>
              <a:lumOff val="80000"/>
            </a:schemeClr>
          </a:solidFill>
        </p:spPr>
        <p:txBody>
          <a:bodyPr>
            <a:normAutofit fontScale="25000" lnSpcReduction="20000"/>
          </a:bodyPr>
          <a:lstStyle/>
          <a:p>
            <a:pPr>
              <a:buNone/>
            </a:pPr>
            <a:r>
              <a:rPr lang="es-ES" sz="2200" dirty="0" smtClean="0">
                <a:latin typeface="Calibri" pitchFamily="34" charset="0"/>
              </a:rPr>
              <a:t>	</a:t>
            </a:r>
          </a:p>
          <a:p>
            <a:pPr lvl="1">
              <a:buFont typeface="Wingdings" pitchFamily="2" charset="2"/>
              <a:buChar char="ü"/>
            </a:pPr>
            <a:r>
              <a:rPr lang="es-ES" sz="8000" b="1" dirty="0" smtClean="0">
                <a:solidFill>
                  <a:schemeClr val="tx1"/>
                </a:solidFill>
                <a:latin typeface="Calibri" pitchFamily="34" charset="0"/>
              </a:rPr>
              <a:t>Adicional Muerte por accidente de circulación</a:t>
            </a:r>
          </a:p>
          <a:p>
            <a:pPr lvl="1">
              <a:buFont typeface="Wingdings" pitchFamily="2" charset="2"/>
              <a:buChar char="ü"/>
            </a:pPr>
            <a:r>
              <a:rPr lang="es-ES" sz="8000" b="1" dirty="0" smtClean="0">
                <a:solidFill>
                  <a:schemeClr val="tx1"/>
                </a:solidFill>
                <a:latin typeface="Calibri" pitchFamily="34" charset="0"/>
              </a:rPr>
              <a:t>Adicional Invalidez permanente por accidente por accidente de circulación</a:t>
            </a:r>
            <a:endParaRPr lang="es-ES" sz="8000" dirty="0" smtClean="0">
              <a:solidFill>
                <a:schemeClr val="tx1"/>
              </a:solidFill>
              <a:latin typeface="Calibri" pitchFamily="34" charset="0"/>
            </a:endParaRPr>
          </a:p>
          <a:p>
            <a:pPr lvl="1">
              <a:buFont typeface="Wingdings" pitchFamily="2" charset="2"/>
              <a:buChar char="ü"/>
            </a:pPr>
            <a:r>
              <a:rPr lang="es-ES" sz="8000" b="1" dirty="0" smtClean="0">
                <a:solidFill>
                  <a:schemeClr val="tx1"/>
                </a:solidFill>
                <a:latin typeface="Calibri" pitchFamily="34" charset="0"/>
              </a:rPr>
              <a:t>Adicional Gran Invalidez por accidente</a:t>
            </a:r>
            <a:r>
              <a:rPr lang="es-ES" sz="8000" dirty="0" smtClean="0">
                <a:solidFill>
                  <a:schemeClr val="tx1"/>
                </a:solidFill>
                <a:latin typeface="Calibri" pitchFamily="34" charset="0"/>
              </a:rPr>
              <a:t>. </a:t>
            </a:r>
          </a:p>
          <a:p>
            <a:pPr lvl="1">
              <a:buFont typeface="Wingdings" pitchFamily="2" charset="2"/>
              <a:buChar char="ü"/>
            </a:pPr>
            <a:r>
              <a:rPr lang="es-ES" sz="8000" b="1" dirty="0" smtClean="0">
                <a:solidFill>
                  <a:schemeClr val="tx1"/>
                </a:solidFill>
                <a:latin typeface="Calibri" pitchFamily="34" charset="0"/>
              </a:rPr>
              <a:t>Muerte accidental de ambos cónyuges</a:t>
            </a:r>
          </a:p>
          <a:p>
            <a:pPr lvl="1">
              <a:buFont typeface="Wingdings" pitchFamily="2" charset="2"/>
              <a:buChar char="ü"/>
            </a:pPr>
            <a:r>
              <a:rPr lang="es-ES" sz="8000" b="1" dirty="0" smtClean="0">
                <a:solidFill>
                  <a:schemeClr val="tx1"/>
                </a:solidFill>
                <a:latin typeface="Calibri" pitchFamily="34" charset="0"/>
              </a:rPr>
              <a:t>Gastos de acondicionamiento de la vivienda y vehículo por invalidez permanente a consecuencia de accidente</a:t>
            </a:r>
          </a:p>
          <a:p>
            <a:pPr lvl="1">
              <a:buFont typeface="Wingdings" pitchFamily="2" charset="2"/>
              <a:buChar char="ü"/>
            </a:pPr>
            <a:r>
              <a:rPr lang="es-ES" sz="8000" b="1" dirty="0" smtClean="0">
                <a:solidFill>
                  <a:schemeClr val="tx1"/>
                </a:solidFill>
                <a:latin typeface="Calibri" pitchFamily="34" charset="0"/>
              </a:rPr>
              <a:t>Muerte por infarto de miocardio</a:t>
            </a:r>
          </a:p>
          <a:p>
            <a:pPr lvl="1">
              <a:buFont typeface="Wingdings" pitchFamily="2" charset="2"/>
              <a:buChar char="ü"/>
            </a:pPr>
            <a:r>
              <a:rPr lang="es-ES" sz="8000" b="1" dirty="0" smtClean="0">
                <a:solidFill>
                  <a:schemeClr val="tx1"/>
                </a:solidFill>
                <a:latin typeface="Calibri" pitchFamily="34" charset="0"/>
              </a:rPr>
              <a:t>Invalidez por infarto de miocardio</a:t>
            </a:r>
          </a:p>
          <a:p>
            <a:pPr lvl="1">
              <a:buFont typeface="Wingdings" pitchFamily="2" charset="2"/>
              <a:buChar char="ü"/>
            </a:pPr>
            <a:r>
              <a:rPr lang="es-ES" sz="8000" b="1" dirty="0" smtClean="0">
                <a:solidFill>
                  <a:schemeClr val="tx1"/>
                </a:solidFill>
                <a:latin typeface="Calibri" pitchFamily="34" charset="0"/>
              </a:rPr>
              <a:t>Asistencia en viaje y domiciliaria, repatriación</a:t>
            </a:r>
          </a:p>
          <a:p>
            <a:pPr lvl="1">
              <a:buFont typeface="Wingdings" pitchFamily="2" charset="2"/>
              <a:buChar char="ü"/>
            </a:pPr>
            <a:r>
              <a:rPr lang="es-ES" sz="8000" b="1" dirty="0" smtClean="0">
                <a:solidFill>
                  <a:schemeClr val="tx1"/>
                </a:solidFill>
                <a:latin typeface="Calibri" pitchFamily="34" charset="0"/>
              </a:rPr>
              <a:t>Sistemas de indemnización por rentas mensuales complementarios a Muerte e Invalidez Permanente</a:t>
            </a:r>
          </a:p>
          <a:p>
            <a:pPr lvl="1">
              <a:buNone/>
            </a:pPr>
            <a:endParaRPr lang="es-ES" sz="8000" b="1" dirty="0" smtClean="0">
              <a:solidFill>
                <a:schemeClr val="tx1"/>
              </a:solidFill>
              <a:latin typeface="Calibri" pitchFamily="34" charset="0"/>
            </a:endParaRPr>
          </a:p>
          <a:p>
            <a:pPr lvl="1">
              <a:buFont typeface="Wingdings" pitchFamily="2" charset="2"/>
              <a:buChar char="ü"/>
            </a:pPr>
            <a:endParaRPr lang="es-ES" sz="2200" b="1" dirty="0" smtClean="0">
              <a:solidFill>
                <a:schemeClr val="tx1"/>
              </a:solidFill>
              <a:latin typeface="Calibri" pitchFamily="34" charset="0"/>
            </a:endParaRPr>
          </a:p>
          <a:p>
            <a:pPr lvl="1">
              <a:buNone/>
            </a:pPr>
            <a:r>
              <a:rPr lang="es-ES" sz="2200" b="1" dirty="0" smtClean="0">
                <a:solidFill>
                  <a:schemeClr val="tx1"/>
                </a:solidFill>
                <a:latin typeface="Calibri" pitchFamily="34" charset="0"/>
              </a:rPr>
              <a:t>	</a:t>
            </a:r>
            <a:endParaRPr lang="es-ES" sz="2200" dirty="0" smtClean="0">
              <a:solidFill>
                <a:schemeClr val="tx1"/>
              </a:solidFill>
              <a:latin typeface="Calibri" pitchFamily="34" charset="0"/>
            </a:endParaRPr>
          </a:p>
          <a:p>
            <a:pPr>
              <a:buNone/>
            </a:pPr>
            <a:endParaRPr lang="es-ES" dirty="0"/>
          </a:p>
        </p:txBody>
      </p:sp>
      <p:pic>
        <p:nvPicPr>
          <p:cNvPr id="5" name="Picture 2"/>
          <p:cNvPicPr>
            <a:picLocks noChangeAspect="1" noChangeArrowheads="1"/>
          </p:cNvPicPr>
          <p:nvPr/>
        </p:nvPicPr>
        <p:blipFill>
          <a:blip r:embed="rId2" cstate="print"/>
          <a:srcRect/>
          <a:stretch>
            <a:fillRect/>
          </a:stretch>
        </p:blipFill>
        <p:spPr bwMode="auto">
          <a:xfrm>
            <a:off x="6167189" y="4365105"/>
            <a:ext cx="2976811" cy="2492896"/>
          </a:xfrm>
          <a:prstGeom prst="rect">
            <a:avLst/>
          </a:prstGeom>
          <a:noFill/>
          <a:ln w="9525">
            <a:noFill/>
            <a:miter lim="800000"/>
            <a:headEnd/>
            <a:tailEnd/>
          </a:ln>
        </p:spPr>
      </p:pic>
      <p:sp>
        <p:nvSpPr>
          <p:cNvPr id="6" name="5 CuadroTexto"/>
          <p:cNvSpPr txBox="1"/>
          <p:nvPr/>
        </p:nvSpPr>
        <p:spPr>
          <a:xfrm>
            <a:off x="323528" y="1700808"/>
            <a:ext cx="5976664" cy="400110"/>
          </a:xfrm>
          <a:prstGeom prst="rect">
            <a:avLst/>
          </a:prstGeom>
          <a:solidFill>
            <a:schemeClr val="accent3">
              <a:lumMod val="20000"/>
              <a:lumOff val="80000"/>
            </a:schemeClr>
          </a:solidFill>
        </p:spPr>
        <p:txBody>
          <a:bodyPr wrap="square" rtlCol="0">
            <a:spAutoFit/>
          </a:bodyPr>
          <a:lstStyle/>
          <a:p>
            <a:r>
              <a:rPr lang="es-ES" sz="2000" dirty="0" smtClean="0">
                <a:latin typeface="+mj-lt"/>
              </a:rPr>
              <a:t>Garantías opcionales de </a:t>
            </a:r>
            <a:r>
              <a:rPr lang="es-ES" sz="2000" b="1" dirty="0" smtClean="0">
                <a:latin typeface="+mj-lt"/>
              </a:rPr>
              <a:t>Accidentes Individual </a:t>
            </a:r>
            <a:r>
              <a:rPr lang="es-ES" sz="2000" dirty="0" smtClean="0">
                <a:latin typeface="+mj-lt"/>
              </a:rPr>
              <a:t>:</a:t>
            </a:r>
            <a:endParaRPr lang="es-ES" dirty="0"/>
          </a:p>
        </p:txBody>
      </p:sp>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556792"/>
            <a:ext cx="5256584" cy="1080120"/>
          </a:xfrm>
          <a:solidFill>
            <a:schemeClr val="accent2"/>
          </a:solidFill>
        </p:spPr>
        <p:txBody>
          <a:bodyPr>
            <a:normAutofit/>
          </a:bodyPr>
          <a:lstStyle/>
          <a:p>
            <a:r>
              <a:rPr lang="es-ES" dirty="0" smtClean="0">
                <a:solidFill>
                  <a:schemeClr val="bg1"/>
                </a:solidFill>
              </a:rPr>
              <a:t>Accidentes Colectivos</a:t>
            </a:r>
            <a:endParaRPr lang="es-ES" dirty="0">
              <a:solidFill>
                <a:schemeClr val="bg1"/>
              </a:solidFill>
            </a:endParaRPr>
          </a:p>
        </p:txBody>
      </p:sp>
      <p:pic>
        <p:nvPicPr>
          <p:cNvPr id="5" name="Picture 5"/>
          <p:cNvPicPr>
            <a:picLocks noChangeAspect="1" noChangeArrowheads="1"/>
          </p:cNvPicPr>
          <p:nvPr/>
        </p:nvPicPr>
        <p:blipFill>
          <a:blip r:embed="rId2" cstate="print"/>
          <a:srcRect/>
          <a:stretch>
            <a:fillRect/>
          </a:stretch>
        </p:blipFill>
        <p:spPr bwMode="auto">
          <a:xfrm>
            <a:off x="6391964" y="2750492"/>
            <a:ext cx="2752036" cy="4107508"/>
          </a:xfrm>
          <a:prstGeom prst="rect">
            <a:avLst/>
          </a:prstGeom>
          <a:noFill/>
          <a:ln w="9525">
            <a:noFill/>
            <a:miter lim="800000"/>
            <a:headEnd/>
            <a:tailEnd/>
          </a:ln>
          <a:effectLst/>
        </p:spPr>
      </p:pic>
      <p:pic>
        <p:nvPicPr>
          <p:cNvPr id="4"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80728"/>
            <a:ext cx="4320480" cy="922784"/>
          </a:xfrm>
          <a:solidFill>
            <a:schemeClr val="accent2"/>
          </a:solidFill>
        </p:spPr>
        <p:txBody>
          <a:bodyPr>
            <a:normAutofit/>
          </a:bodyPr>
          <a:lstStyle/>
          <a:p>
            <a:r>
              <a:rPr lang="es-ES" sz="3200" dirty="0" smtClean="0">
                <a:solidFill>
                  <a:schemeClr val="bg1"/>
                </a:solidFill>
              </a:rPr>
              <a:t>Accidentes Colectivos</a:t>
            </a:r>
            <a:endParaRPr lang="es-ES" sz="3200" dirty="0">
              <a:solidFill>
                <a:schemeClr val="bg1"/>
              </a:solidFill>
            </a:endParaRPr>
          </a:p>
        </p:txBody>
      </p:sp>
      <p:sp>
        <p:nvSpPr>
          <p:cNvPr id="3" name="2 Marcador de contenido"/>
          <p:cNvSpPr>
            <a:spLocks noGrp="1"/>
          </p:cNvSpPr>
          <p:nvPr>
            <p:ph idx="1"/>
          </p:nvPr>
        </p:nvSpPr>
        <p:spPr>
          <a:xfrm>
            <a:off x="323528" y="2924944"/>
            <a:ext cx="5184576" cy="3600400"/>
          </a:xfrm>
          <a:solidFill>
            <a:schemeClr val="accent2">
              <a:lumMod val="20000"/>
              <a:lumOff val="80000"/>
            </a:schemeClr>
          </a:solidFill>
        </p:spPr>
        <p:txBody>
          <a:bodyPr>
            <a:normAutofit/>
          </a:bodyPr>
          <a:lstStyle/>
          <a:p>
            <a:pPr>
              <a:buFont typeface="Wingdings" pitchFamily="2" charset="2"/>
              <a:buChar char="ü"/>
            </a:pPr>
            <a:r>
              <a:rPr lang="es-ES_tradnl" sz="2200" dirty="0" smtClean="0">
                <a:latin typeface="Calibri" pitchFamily="34" charset="0"/>
              </a:rPr>
              <a:t>Colectivos familiares</a:t>
            </a:r>
            <a:endParaRPr lang="es-ES" sz="2200" dirty="0" smtClean="0">
              <a:latin typeface="Calibri" pitchFamily="34" charset="0"/>
            </a:endParaRPr>
          </a:p>
          <a:p>
            <a:pPr>
              <a:buFont typeface="Wingdings" pitchFamily="2" charset="2"/>
              <a:buChar char="ü"/>
            </a:pPr>
            <a:r>
              <a:rPr lang="es-ES_tradnl" sz="2200" dirty="0" smtClean="0">
                <a:latin typeface="Calibri" pitchFamily="34" charset="0"/>
              </a:rPr>
              <a:t>Colectivos de trabajadores.</a:t>
            </a:r>
          </a:p>
          <a:p>
            <a:pPr>
              <a:buFont typeface="Wingdings" pitchFamily="2" charset="2"/>
              <a:buChar char="ü"/>
            </a:pPr>
            <a:r>
              <a:rPr lang="es-ES_tradnl" sz="2200" dirty="0" smtClean="0">
                <a:latin typeface="Calibri" pitchFamily="34" charset="0"/>
              </a:rPr>
              <a:t>Cursos de formación (seguros anuales o temporales)</a:t>
            </a:r>
          </a:p>
          <a:p>
            <a:pPr>
              <a:buFont typeface="Wingdings" pitchFamily="2" charset="2"/>
              <a:buChar char="ü"/>
            </a:pPr>
            <a:r>
              <a:rPr lang="es-ES_tradnl" sz="2200" dirty="0" smtClean="0">
                <a:latin typeface="Calibri" pitchFamily="34" charset="0"/>
              </a:rPr>
              <a:t>Centros de Enseñanza (alumnos)</a:t>
            </a:r>
          </a:p>
          <a:p>
            <a:pPr>
              <a:buFont typeface="Wingdings" pitchFamily="2" charset="2"/>
              <a:buChar char="ü"/>
            </a:pPr>
            <a:r>
              <a:rPr lang="es-ES_tradnl" sz="2200" dirty="0" smtClean="0">
                <a:latin typeface="Calibri" pitchFamily="34" charset="0"/>
              </a:rPr>
              <a:t> Empleados y funcionarios de corporaciones municipales</a:t>
            </a:r>
          </a:p>
          <a:p>
            <a:pPr>
              <a:buFont typeface="Wingdings" pitchFamily="2" charset="2"/>
              <a:buChar char="ü"/>
            </a:pPr>
            <a:r>
              <a:rPr lang="es-ES_tradnl" sz="2200" dirty="0" smtClean="0">
                <a:latin typeface="Calibri" pitchFamily="34" charset="0"/>
              </a:rPr>
              <a:t>Eventos temporales</a:t>
            </a:r>
          </a:p>
          <a:p>
            <a:pPr>
              <a:buFont typeface="Wingdings" pitchFamily="2" charset="2"/>
              <a:buChar char="ü"/>
            </a:pPr>
            <a:r>
              <a:rPr lang="es-ES_tradnl" sz="2200" dirty="0" smtClean="0">
                <a:latin typeface="Calibri" pitchFamily="34" charset="0"/>
              </a:rPr>
              <a:t>Seguro Obligatorio Deportivo </a:t>
            </a:r>
          </a:p>
          <a:p>
            <a:endParaRPr lang="es-ES" dirty="0"/>
          </a:p>
        </p:txBody>
      </p:sp>
      <p:pic>
        <p:nvPicPr>
          <p:cNvPr id="5" name="Picture 5"/>
          <p:cNvPicPr>
            <a:picLocks noChangeAspect="1" noChangeArrowheads="1"/>
          </p:cNvPicPr>
          <p:nvPr/>
        </p:nvPicPr>
        <p:blipFill>
          <a:blip r:embed="rId2" cstate="print"/>
          <a:srcRect/>
          <a:stretch>
            <a:fillRect/>
          </a:stretch>
        </p:blipFill>
        <p:spPr bwMode="auto">
          <a:xfrm>
            <a:off x="6391964" y="2750492"/>
            <a:ext cx="2752036" cy="4107508"/>
          </a:xfrm>
          <a:prstGeom prst="rect">
            <a:avLst/>
          </a:prstGeom>
          <a:noFill/>
          <a:ln w="9525">
            <a:noFill/>
            <a:miter lim="800000"/>
            <a:headEnd/>
            <a:tailEnd/>
          </a:ln>
          <a:effectLst/>
        </p:spPr>
      </p:pic>
      <p:sp>
        <p:nvSpPr>
          <p:cNvPr id="6" name="5 CuadroTexto"/>
          <p:cNvSpPr txBox="1"/>
          <p:nvPr/>
        </p:nvSpPr>
        <p:spPr>
          <a:xfrm>
            <a:off x="323528" y="2132856"/>
            <a:ext cx="4752528" cy="677108"/>
          </a:xfrm>
          <a:prstGeom prst="rect">
            <a:avLst/>
          </a:prstGeom>
          <a:solidFill>
            <a:schemeClr val="accent3">
              <a:lumMod val="20000"/>
              <a:lumOff val="80000"/>
            </a:schemeClr>
          </a:solidFill>
        </p:spPr>
        <p:txBody>
          <a:bodyPr wrap="square" rtlCol="0">
            <a:spAutoFit/>
          </a:bodyPr>
          <a:lstStyle/>
          <a:p>
            <a:r>
              <a:rPr lang="es-ES" sz="2000" dirty="0" smtClean="0">
                <a:latin typeface="+mj-lt"/>
              </a:rPr>
              <a:t>Este producto se dirige a</a:t>
            </a:r>
            <a:r>
              <a:rPr lang="es-ES_tradnl" sz="2000" dirty="0" smtClean="0">
                <a:latin typeface="+mj-lt"/>
              </a:rPr>
              <a:t>:</a:t>
            </a:r>
          </a:p>
          <a:p>
            <a:endParaRPr lang="es-ES" dirty="0"/>
          </a:p>
        </p:txBody>
      </p:sp>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1124744"/>
            <a:ext cx="5904656" cy="1066800"/>
          </a:xfrm>
        </p:spPr>
        <p:txBody>
          <a:bodyPr>
            <a:normAutofit/>
          </a:bodyPr>
          <a:lstStyle/>
          <a:p>
            <a:r>
              <a:rPr lang="es-ES" sz="3600" dirty="0" smtClean="0"/>
              <a:t>Definición de Accidente:</a:t>
            </a:r>
            <a:endParaRPr lang="es-ES" sz="3600" dirty="0"/>
          </a:p>
        </p:txBody>
      </p:sp>
      <p:sp>
        <p:nvSpPr>
          <p:cNvPr id="3" name="2 Marcador de contenido"/>
          <p:cNvSpPr>
            <a:spLocks noGrp="1"/>
          </p:cNvSpPr>
          <p:nvPr>
            <p:ph idx="1"/>
          </p:nvPr>
        </p:nvSpPr>
        <p:spPr>
          <a:xfrm>
            <a:off x="395536" y="2060848"/>
            <a:ext cx="4608512" cy="3600400"/>
          </a:xfrm>
          <a:solidFill>
            <a:schemeClr val="accent2">
              <a:lumMod val="20000"/>
              <a:lumOff val="80000"/>
            </a:schemeClr>
          </a:solidFill>
        </p:spPr>
        <p:txBody>
          <a:bodyPr>
            <a:normAutofit fontScale="92500"/>
          </a:bodyPr>
          <a:lstStyle/>
          <a:p>
            <a:pPr>
              <a:buNone/>
            </a:pPr>
            <a:endParaRPr lang="es-ES" sz="2200" dirty="0" smtClean="0">
              <a:latin typeface="Calibri" pitchFamily="34" charset="0"/>
            </a:endParaRPr>
          </a:p>
          <a:p>
            <a:pPr>
              <a:buNone/>
            </a:pPr>
            <a:r>
              <a:rPr lang="es-ES" sz="2400" dirty="0" smtClean="0">
                <a:latin typeface="Calibri" pitchFamily="34" charset="0"/>
              </a:rPr>
              <a:t>	</a:t>
            </a:r>
            <a:r>
              <a:rPr lang="es-ES" sz="2400" b="1" dirty="0" smtClean="0">
                <a:latin typeface="Calibri" pitchFamily="34" charset="0"/>
              </a:rPr>
              <a:t>Artículo 100 de la Ley 50/80 de Contrato de Seguro.</a:t>
            </a:r>
          </a:p>
          <a:p>
            <a:pPr>
              <a:buNone/>
            </a:pPr>
            <a:r>
              <a:rPr lang="es-ES" sz="2400" dirty="0" smtClean="0">
                <a:latin typeface="Calibri" pitchFamily="34" charset="0"/>
              </a:rPr>
              <a:t>	“Se entiende por accidente la lesión corporal que deriva de una causa </a:t>
            </a:r>
            <a:r>
              <a:rPr lang="es-ES" sz="2400" b="1" dirty="0" smtClean="0">
                <a:latin typeface="Calibri" pitchFamily="34" charset="0"/>
              </a:rPr>
              <a:t>violenta, súbita, externa y ajena </a:t>
            </a:r>
            <a:r>
              <a:rPr lang="es-ES" sz="2400" dirty="0" smtClean="0">
                <a:latin typeface="Calibri" pitchFamily="34" charset="0"/>
              </a:rPr>
              <a:t>a la intencionalidad del asegurado, que produzca </a:t>
            </a:r>
            <a:r>
              <a:rPr lang="es-ES" sz="2400" b="1" dirty="0" smtClean="0">
                <a:latin typeface="Calibri" pitchFamily="34" charset="0"/>
              </a:rPr>
              <a:t>invalidez temporal o permanente o muerte</a:t>
            </a:r>
            <a:r>
              <a:rPr lang="es-ES" sz="2400" dirty="0" smtClean="0">
                <a:latin typeface="Calibri" pitchFamily="34" charset="0"/>
              </a:rPr>
              <a:t>.”</a:t>
            </a:r>
          </a:p>
          <a:p>
            <a:pPr>
              <a:buNone/>
            </a:pPr>
            <a:endParaRPr lang="es-ES" dirty="0"/>
          </a:p>
        </p:txBody>
      </p:sp>
      <p:pic>
        <p:nvPicPr>
          <p:cNvPr id="1026" name="Picture 2"/>
          <p:cNvPicPr>
            <a:picLocks noChangeAspect="1" noChangeArrowheads="1"/>
          </p:cNvPicPr>
          <p:nvPr/>
        </p:nvPicPr>
        <p:blipFill>
          <a:blip r:embed="rId2" cstate="print"/>
          <a:srcRect/>
          <a:stretch>
            <a:fillRect/>
          </a:stretch>
        </p:blipFill>
        <p:spPr bwMode="auto">
          <a:xfrm>
            <a:off x="5568164" y="3861048"/>
            <a:ext cx="3575836" cy="2996952"/>
          </a:xfrm>
          <a:prstGeom prst="rect">
            <a:avLst/>
          </a:prstGeom>
          <a:noFill/>
          <a:ln w="9525">
            <a:noFill/>
            <a:miter lim="800000"/>
            <a:headEnd/>
            <a:tailEnd/>
          </a:ln>
          <a:effectLst/>
        </p:spPr>
      </p:pic>
      <p:pic>
        <p:nvPicPr>
          <p:cNvPr id="5"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7664" y="980728"/>
            <a:ext cx="4320480" cy="922784"/>
          </a:xfrm>
          <a:solidFill>
            <a:schemeClr val="accent2"/>
          </a:solidFill>
        </p:spPr>
        <p:txBody>
          <a:bodyPr>
            <a:normAutofit/>
          </a:bodyPr>
          <a:lstStyle/>
          <a:p>
            <a:r>
              <a:rPr lang="es-ES" sz="3200" dirty="0" smtClean="0">
                <a:solidFill>
                  <a:schemeClr val="bg1"/>
                </a:solidFill>
              </a:rPr>
              <a:t>Accidentes Colectivos</a:t>
            </a:r>
            <a:endParaRPr lang="es-ES" sz="3200" dirty="0">
              <a:solidFill>
                <a:schemeClr val="bg1"/>
              </a:solidFill>
            </a:endParaRPr>
          </a:p>
        </p:txBody>
      </p:sp>
      <p:sp>
        <p:nvSpPr>
          <p:cNvPr id="3" name="2 Marcador de contenido"/>
          <p:cNvSpPr>
            <a:spLocks noGrp="1"/>
          </p:cNvSpPr>
          <p:nvPr>
            <p:ph idx="1"/>
          </p:nvPr>
        </p:nvSpPr>
        <p:spPr>
          <a:xfrm>
            <a:off x="395536" y="2924944"/>
            <a:ext cx="5760640" cy="3672408"/>
          </a:xfrm>
          <a:solidFill>
            <a:schemeClr val="accent2">
              <a:lumMod val="20000"/>
              <a:lumOff val="80000"/>
            </a:schemeClr>
          </a:solidFill>
        </p:spPr>
        <p:txBody>
          <a:bodyPr>
            <a:normAutofit fontScale="85000" lnSpcReduction="20000"/>
          </a:bodyPr>
          <a:lstStyle/>
          <a:p>
            <a:pPr>
              <a:buNone/>
            </a:pPr>
            <a:r>
              <a:rPr lang="es-ES" dirty="0" smtClean="0">
                <a:latin typeface="Calibri" pitchFamily="34" charset="0"/>
              </a:rPr>
              <a:t>	</a:t>
            </a:r>
            <a:r>
              <a:rPr lang="es-ES" sz="2400" dirty="0" smtClean="0">
                <a:latin typeface="Calibri" pitchFamily="34" charset="0"/>
              </a:rPr>
              <a:t>En los seguros colectivos , es muy importante el control de </a:t>
            </a:r>
            <a:r>
              <a:rPr lang="es-ES" sz="2400" b="1" dirty="0" smtClean="0">
                <a:latin typeface="Calibri" pitchFamily="34" charset="0"/>
              </a:rPr>
              <a:t>cúmulo en viaje</a:t>
            </a:r>
            <a:r>
              <a:rPr lang="es-ES" sz="2400" dirty="0" smtClean="0">
                <a:latin typeface="Calibri" pitchFamily="34" charset="0"/>
              </a:rPr>
              <a:t>. </a:t>
            </a:r>
          </a:p>
          <a:p>
            <a:pPr>
              <a:buNone/>
            </a:pPr>
            <a:endParaRPr lang="es-ES" sz="2400" dirty="0" smtClean="0">
              <a:latin typeface="Calibri" pitchFamily="34" charset="0"/>
            </a:endParaRPr>
          </a:p>
          <a:p>
            <a:pPr>
              <a:buNone/>
            </a:pPr>
            <a:r>
              <a:rPr lang="es-ES" sz="2400" dirty="0" smtClean="0">
                <a:latin typeface="Calibri" pitchFamily="34" charset="0"/>
              </a:rPr>
              <a:t>	Se puede dar la circunstancia de </a:t>
            </a:r>
            <a:r>
              <a:rPr lang="es-ES" sz="2400" b="1" dirty="0" smtClean="0">
                <a:latin typeface="Calibri" pitchFamily="34" charset="0"/>
              </a:rPr>
              <a:t>coincidir varias personas aseguradas </a:t>
            </a:r>
            <a:r>
              <a:rPr lang="es-ES" sz="2400" dirty="0" smtClean="0">
                <a:latin typeface="Calibri" pitchFamily="34" charset="0"/>
              </a:rPr>
              <a:t>en una póliza, en un </a:t>
            </a:r>
            <a:r>
              <a:rPr lang="es-ES" sz="2400" b="1" dirty="0" smtClean="0">
                <a:latin typeface="Calibri" pitchFamily="34" charset="0"/>
              </a:rPr>
              <a:t>mismo medio de locomoción.</a:t>
            </a:r>
          </a:p>
          <a:p>
            <a:pPr>
              <a:buNone/>
            </a:pPr>
            <a:endParaRPr lang="es-ES" sz="2400" b="1" dirty="0" smtClean="0">
              <a:latin typeface="Calibri" pitchFamily="34" charset="0"/>
            </a:endParaRPr>
          </a:p>
          <a:p>
            <a:pPr>
              <a:buNone/>
            </a:pPr>
            <a:r>
              <a:rPr lang="es-ES" sz="2400" dirty="0" smtClean="0">
                <a:latin typeface="Calibri" pitchFamily="34" charset="0"/>
              </a:rPr>
              <a:t>	En estos casos se suele pactar, que en caso de accidente amparado por el contrato e independientemente del número de asegurados, lesionados/fallecidos, </a:t>
            </a:r>
            <a:r>
              <a:rPr lang="es-ES" sz="2400" b="1" dirty="0" smtClean="0">
                <a:latin typeface="Calibri" pitchFamily="34" charset="0"/>
              </a:rPr>
              <a:t>la indemnización queda limitada al importe establecido como cúmulo en viaje.</a:t>
            </a:r>
            <a:endParaRPr lang="es-ES" sz="2400" b="1" dirty="0">
              <a:latin typeface="Calibri" pitchFamily="34" charset="0"/>
            </a:endParaRPr>
          </a:p>
        </p:txBody>
      </p:sp>
      <p:pic>
        <p:nvPicPr>
          <p:cNvPr id="5" name="Picture 5"/>
          <p:cNvPicPr>
            <a:picLocks noChangeAspect="1" noChangeArrowheads="1"/>
          </p:cNvPicPr>
          <p:nvPr/>
        </p:nvPicPr>
        <p:blipFill>
          <a:blip r:embed="rId2" cstate="print"/>
          <a:srcRect/>
          <a:stretch>
            <a:fillRect/>
          </a:stretch>
        </p:blipFill>
        <p:spPr bwMode="auto">
          <a:xfrm>
            <a:off x="6391964" y="2750492"/>
            <a:ext cx="2752036" cy="4107508"/>
          </a:xfrm>
          <a:prstGeom prst="rect">
            <a:avLst/>
          </a:prstGeom>
          <a:noFill/>
          <a:ln w="9525">
            <a:noFill/>
            <a:miter lim="800000"/>
            <a:headEnd/>
            <a:tailEnd/>
          </a:ln>
          <a:effectLst/>
        </p:spPr>
      </p:pic>
      <p:sp>
        <p:nvSpPr>
          <p:cNvPr id="6" name="5 CuadroTexto"/>
          <p:cNvSpPr txBox="1"/>
          <p:nvPr/>
        </p:nvSpPr>
        <p:spPr>
          <a:xfrm>
            <a:off x="395536" y="2348880"/>
            <a:ext cx="5760640" cy="400110"/>
          </a:xfrm>
          <a:prstGeom prst="rect">
            <a:avLst/>
          </a:prstGeom>
          <a:solidFill>
            <a:schemeClr val="accent3">
              <a:lumMod val="20000"/>
              <a:lumOff val="80000"/>
            </a:schemeClr>
          </a:solidFill>
        </p:spPr>
        <p:txBody>
          <a:bodyPr wrap="square" rtlCol="0">
            <a:spAutoFit/>
          </a:bodyPr>
          <a:lstStyle/>
          <a:p>
            <a:r>
              <a:rPr lang="es-ES" sz="2000" dirty="0" smtClean="0">
                <a:latin typeface="+mj-lt"/>
              </a:rPr>
              <a:t>CUMULO EN VIAJE</a:t>
            </a:r>
            <a:endParaRPr lang="es-ES" sz="2000" dirty="0">
              <a:latin typeface="+mj-lt"/>
            </a:endParaRPr>
          </a:p>
        </p:txBody>
      </p:sp>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1268760"/>
            <a:ext cx="8136904" cy="1008112"/>
          </a:xfrm>
          <a:solidFill>
            <a:schemeClr val="accent4">
              <a:lumMod val="20000"/>
              <a:lumOff val="80000"/>
            </a:schemeClr>
          </a:solidFill>
        </p:spPr>
        <p:txBody>
          <a:bodyPr>
            <a:normAutofit/>
          </a:bodyPr>
          <a:lstStyle/>
          <a:p>
            <a:r>
              <a:rPr lang="es-ES" sz="2000" i="1" dirty="0" smtClean="0"/>
              <a:t>REAL DECRETO </a:t>
            </a:r>
            <a:r>
              <a:rPr lang="es-ES" sz="2000" dirty="0" smtClean="0"/>
              <a:t>849/1993, </a:t>
            </a:r>
            <a:r>
              <a:rPr lang="es-ES" sz="2000" i="1" dirty="0" smtClean="0"/>
              <a:t>de </a:t>
            </a:r>
            <a:r>
              <a:rPr lang="es-ES" sz="2000" dirty="0" smtClean="0"/>
              <a:t>4 </a:t>
            </a:r>
            <a:r>
              <a:rPr lang="es-ES" sz="2000" i="1" dirty="0" smtClean="0"/>
              <a:t>de junio por el que </a:t>
            </a:r>
            <a:r>
              <a:rPr lang="es-ES" sz="2000" dirty="0" smtClean="0"/>
              <a:t>se </a:t>
            </a:r>
            <a:r>
              <a:rPr lang="es-ES" sz="2000" i="1" dirty="0" smtClean="0"/>
              <a:t>determina las </a:t>
            </a:r>
            <a:r>
              <a:rPr lang="es-ES" sz="2000" b="1" i="1" dirty="0" smtClean="0"/>
              <a:t>prestaciones mínimas del Seguro Obligatorio Deportivo</a:t>
            </a:r>
            <a:r>
              <a:rPr lang="es-ES" sz="2000" b="1" i="1" dirty="0" smtClean="0"/>
              <a:t>.</a:t>
            </a:r>
            <a:endParaRPr lang="es-ES" sz="2000" b="1" dirty="0"/>
          </a:p>
        </p:txBody>
      </p:sp>
      <p:sp>
        <p:nvSpPr>
          <p:cNvPr id="3" name="2 Marcador de contenido"/>
          <p:cNvSpPr>
            <a:spLocks noGrp="1"/>
          </p:cNvSpPr>
          <p:nvPr>
            <p:ph idx="1"/>
          </p:nvPr>
        </p:nvSpPr>
        <p:spPr>
          <a:xfrm>
            <a:off x="323528" y="2492896"/>
            <a:ext cx="5554960" cy="4203912"/>
          </a:xfrm>
          <a:solidFill>
            <a:schemeClr val="accent2">
              <a:lumMod val="20000"/>
              <a:lumOff val="80000"/>
            </a:schemeClr>
          </a:solidFill>
        </p:spPr>
        <p:txBody>
          <a:bodyPr>
            <a:normAutofit/>
          </a:bodyPr>
          <a:lstStyle/>
          <a:p>
            <a:pPr algn="just">
              <a:buNone/>
            </a:pPr>
            <a:r>
              <a:rPr lang="es-ES" dirty="0" smtClean="0"/>
              <a:t>	</a:t>
            </a:r>
            <a:r>
              <a:rPr lang="es-ES" sz="2000" dirty="0" smtClean="0">
                <a:latin typeface="Calibri" pitchFamily="34" charset="0"/>
              </a:rPr>
              <a:t>Los seguros que suscriban en su condición de tomadores del seguro</a:t>
            </a:r>
            <a:r>
              <a:rPr lang="es-ES" sz="2000" b="1" dirty="0" smtClean="0">
                <a:latin typeface="Calibri" pitchFamily="34" charset="0"/>
              </a:rPr>
              <a:t>, las Federaciones deportivas españolas</a:t>
            </a:r>
            <a:r>
              <a:rPr lang="es-ES" sz="2000" dirty="0" smtClean="0">
                <a:latin typeface="Calibri" pitchFamily="34" charset="0"/>
              </a:rPr>
              <a:t> o </a:t>
            </a:r>
            <a:r>
              <a:rPr lang="es-ES" sz="2000" b="1" dirty="0" smtClean="0">
                <a:latin typeface="Calibri" pitchFamily="34" charset="0"/>
              </a:rPr>
              <a:t>las Federaciones de ámbito autonómico </a:t>
            </a:r>
            <a:r>
              <a:rPr lang="es-ES" sz="2000" dirty="0" smtClean="0">
                <a:latin typeface="Calibri" pitchFamily="34" charset="0"/>
              </a:rPr>
              <a:t>integradas en ellas para los deportistas inscritos en las mismas que participen </a:t>
            </a:r>
            <a:r>
              <a:rPr lang="es-ES" sz="2000" b="1" dirty="0" smtClean="0">
                <a:latin typeface="Calibri" pitchFamily="34" charset="0"/>
              </a:rPr>
              <a:t>en competiciones oficiales</a:t>
            </a:r>
            <a:r>
              <a:rPr lang="es-ES" sz="2000" dirty="0" smtClean="0">
                <a:latin typeface="Calibri" pitchFamily="34" charset="0"/>
              </a:rPr>
              <a:t> de ámbito estatal cubrirán en el ámbito de protección de los riesgos para la salud los que sean </a:t>
            </a:r>
            <a:r>
              <a:rPr lang="es-ES" sz="2000" b="1" dirty="0" smtClean="0">
                <a:latin typeface="Calibri" pitchFamily="34" charset="0"/>
              </a:rPr>
              <a:t>derivados de la práctica deportiva en que el deportista asegurado esté federado incluido el entrenamiento</a:t>
            </a:r>
            <a:r>
              <a:rPr lang="es-ES" sz="2000" dirty="0" smtClean="0">
                <a:latin typeface="Calibri" pitchFamily="34" charset="0"/>
              </a:rPr>
              <a:t> para la misma y en los términos de los artículos 100, 105 y 106 de la Ley 50/1980 de 8 de octubre de Contrato de Seguro.</a:t>
            </a:r>
          </a:p>
          <a:p>
            <a:endParaRPr lang="es-ES" dirty="0"/>
          </a:p>
        </p:txBody>
      </p:sp>
      <p:pic>
        <p:nvPicPr>
          <p:cNvPr id="1026" name="Picture 2" descr="https://encrypted-tbn3.gstatic.com/images?q=tbn:ANd9GcRv8CGrEdF1_ygfvFk5ISvl4I6w4AcYRgJ58CaKZdYsUhe4MJ1e">
            <a:hlinkClick r:id="rId2"/>
          </p:cNvPr>
          <p:cNvPicPr>
            <a:picLocks noChangeAspect="1" noChangeArrowheads="1"/>
          </p:cNvPicPr>
          <p:nvPr/>
        </p:nvPicPr>
        <p:blipFill>
          <a:blip r:embed="rId3" cstate="print"/>
          <a:srcRect/>
          <a:stretch>
            <a:fillRect/>
          </a:stretch>
        </p:blipFill>
        <p:spPr bwMode="auto">
          <a:xfrm>
            <a:off x="5977022" y="4365104"/>
            <a:ext cx="2994011" cy="2492896"/>
          </a:xfrm>
          <a:prstGeom prst="rect">
            <a:avLst/>
          </a:prstGeom>
          <a:noFill/>
        </p:spPr>
      </p:pic>
      <p:sp>
        <p:nvSpPr>
          <p:cNvPr id="6" name="5 CuadroTexto"/>
          <p:cNvSpPr txBox="1"/>
          <p:nvPr/>
        </p:nvSpPr>
        <p:spPr>
          <a:xfrm>
            <a:off x="2051720" y="692696"/>
            <a:ext cx="3960440" cy="523220"/>
          </a:xfrm>
          <a:prstGeom prst="rect">
            <a:avLst/>
          </a:prstGeom>
          <a:solidFill>
            <a:schemeClr val="accent2"/>
          </a:solidFill>
        </p:spPr>
        <p:txBody>
          <a:bodyPr wrap="square" rtlCol="0">
            <a:spAutoFit/>
          </a:bodyPr>
          <a:lstStyle/>
          <a:p>
            <a:r>
              <a:rPr lang="es-ES" sz="2800" dirty="0" smtClean="0">
                <a:solidFill>
                  <a:schemeClr val="bg1"/>
                </a:solidFill>
                <a:latin typeface="+mj-lt"/>
              </a:rPr>
              <a:t>Accidentes Colectivos</a:t>
            </a:r>
            <a:endParaRPr lang="es-ES" sz="2800" dirty="0">
              <a:solidFill>
                <a:schemeClr val="bg1"/>
              </a:solidFill>
              <a:latin typeface="+mj-lt"/>
            </a:endParaRPr>
          </a:p>
        </p:txBody>
      </p:sp>
      <p:pic>
        <p:nvPicPr>
          <p:cNvPr id="7"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19872" y="476672"/>
            <a:ext cx="3312368" cy="432048"/>
          </a:xfrm>
          <a:solidFill>
            <a:schemeClr val="accent4">
              <a:lumMod val="20000"/>
              <a:lumOff val="80000"/>
            </a:schemeClr>
          </a:solidFill>
        </p:spPr>
        <p:txBody>
          <a:bodyPr>
            <a:normAutofit fontScale="90000"/>
          </a:bodyPr>
          <a:lstStyle/>
          <a:p>
            <a:r>
              <a:rPr lang="es-ES" sz="1800" b="1" dirty="0" smtClean="0"/>
              <a:t>Prestaciones </a:t>
            </a:r>
            <a:r>
              <a:rPr lang="es-ES" sz="1800" b="1" dirty="0" smtClean="0"/>
              <a:t>mínimas del Seguro Obligatorio Deportivo</a:t>
            </a:r>
            <a:r>
              <a:rPr lang="es-ES" sz="1800" b="1" dirty="0" smtClean="0"/>
              <a:t>.</a:t>
            </a:r>
            <a:endParaRPr lang="es-ES" sz="1800" b="1" dirty="0"/>
          </a:p>
        </p:txBody>
      </p:sp>
      <p:sp>
        <p:nvSpPr>
          <p:cNvPr id="3" name="2 Marcador de contenido"/>
          <p:cNvSpPr>
            <a:spLocks noGrp="1"/>
          </p:cNvSpPr>
          <p:nvPr>
            <p:ph idx="1"/>
          </p:nvPr>
        </p:nvSpPr>
        <p:spPr>
          <a:xfrm>
            <a:off x="179512" y="980728"/>
            <a:ext cx="8964488" cy="5877272"/>
          </a:xfrm>
          <a:solidFill>
            <a:schemeClr val="accent2">
              <a:lumMod val="20000"/>
              <a:lumOff val="80000"/>
            </a:schemeClr>
          </a:solidFill>
        </p:spPr>
        <p:txBody>
          <a:bodyPr>
            <a:noAutofit/>
          </a:bodyPr>
          <a:lstStyle/>
          <a:p>
            <a:pPr marL="442913" indent="-257175" algn="just">
              <a:buFont typeface="+mj-lt"/>
              <a:buAutoNum type="arabicPeriod"/>
            </a:pPr>
            <a:r>
              <a:rPr lang="es-ES" sz="1400" dirty="0" smtClean="0">
                <a:latin typeface="Calibri" pitchFamily="34" charset="0"/>
              </a:rPr>
              <a:t>Asistencia </a:t>
            </a:r>
            <a:r>
              <a:rPr lang="es-ES" sz="1400" dirty="0" smtClean="0">
                <a:latin typeface="Calibri" pitchFamily="34" charset="0"/>
              </a:rPr>
              <a:t>médico-quirúrgica y sanatorial en accidentes ocurridos en el territorio nacional, sin límite de gastos. y con un límite temporal de hasta dieciocho meses desde la fecha del </a:t>
            </a:r>
            <a:r>
              <a:rPr lang="es-ES" sz="1400" dirty="0" smtClean="0">
                <a:latin typeface="Calibri" pitchFamily="34" charset="0"/>
              </a:rPr>
              <a:t>accidente.</a:t>
            </a:r>
          </a:p>
          <a:p>
            <a:pPr marL="442913" indent="-257175" algn="just">
              <a:buFont typeface="+mj-lt"/>
              <a:buAutoNum type="arabicPeriod"/>
            </a:pPr>
            <a:r>
              <a:rPr lang="es-ES" sz="1400" dirty="0" smtClean="0">
                <a:latin typeface="Calibri" pitchFamily="34" charset="0"/>
              </a:rPr>
              <a:t>Asistencia </a:t>
            </a:r>
            <a:r>
              <a:rPr lang="es-ES" sz="1400" dirty="0" smtClean="0">
                <a:latin typeface="Calibri" pitchFamily="34" charset="0"/>
              </a:rPr>
              <a:t>farmacéutica en régimen hospitalario sin límite de gastos y con un límite temporal de dieciocho meses desde la fecha del </a:t>
            </a:r>
            <a:r>
              <a:rPr lang="es-ES" sz="1400" dirty="0" smtClean="0">
                <a:latin typeface="Calibri" pitchFamily="34" charset="0"/>
              </a:rPr>
              <a:t>accidente.</a:t>
            </a:r>
          </a:p>
          <a:p>
            <a:pPr marL="442913" indent="-257175" algn="just">
              <a:buFont typeface="+mj-lt"/>
              <a:buAutoNum type="arabicPeriod"/>
            </a:pPr>
            <a:r>
              <a:rPr lang="es-ES" sz="1400" dirty="0" smtClean="0">
                <a:latin typeface="Calibri" pitchFamily="34" charset="0"/>
              </a:rPr>
              <a:t>Asistencia </a:t>
            </a:r>
            <a:r>
              <a:rPr lang="es-ES" sz="1400" dirty="0" smtClean="0">
                <a:latin typeface="Calibri" pitchFamily="34" charset="0"/>
              </a:rPr>
              <a:t>en régimen hospitalario de los gastos de prótesis y material de osteosíntesis en su totalidad y con un límite temporal de dieciocho meses desde la fecha del </a:t>
            </a:r>
            <a:r>
              <a:rPr lang="es-ES" sz="1400" dirty="0" smtClean="0">
                <a:latin typeface="Calibri" pitchFamily="34" charset="0"/>
              </a:rPr>
              <a:t>accidente.</a:t>
            </a:r>
          </a:p>
          <a:p>
            <a:pPr marL="442913" indent="-257175" algn="just">
              <a:buFont typeface="+mj-lt"/>
              <a:buAutoNum type="arabicPeriod"/>
            </a:pPr>
            <a:r>
              <a:rPr lang="es-ES" sz="1400" dirty="0" smtClean="0">
                <a:latin typeface="Calibri" pitchFamily="34" charset="0"/>
              </a:rPr>
              <a:t>Los </a:t>
            </a:r>
            <a:r>
              <a:rPr lang="es-ES" sz="1400" dirty="0" smtClean="0">
                <a:latin typeface="Calibri" pitchFamily="34" charset="0"/>
              </a:rPr>
              <a:t>gastos originados por rehabilitación durante el período de dieciocho meses' desde la fecha del </a:t>
            </a:r>
            <a:r>
              <a:rPr lang="es-ES" sz="1400" dirty="0" smtClean="0">
                <a:latin typeface="Calibri" pitchFamily="34" charset="0"/>
              </a:rPr>
              <a:t>accidente.</a:t>
            </a:r>
          </a:p>
          <a:p>
            <a:pPr marL="442913" indent="-257175" algn="just">
              <a:buFont typeface="+mj-lt"/>
              <a:buAutoNum type="arabicPeriod"/>
            </a:pPr>
            <a:r>
              <a:rPr lang="es-ES" sz="1400" dirty="0" smtClean="0">
                <a:latin typeface="Calibri" pitchFamily="34" charset="0"/>
              </a:rPr>
              <a:t>Asistencia </a:t>
            </a:r>
            <a:r>
              <a:rPr lang="es-ES" sz="1400" dirty="0" smtClean="0">
                <a:latin typeface="Calibri" pitchFamily="34" charset="0"/>
              </a:rPr>
              <a:t>médico-quirúrgica farmacéutica y sanatorial en accidentes ocurridos en el extranjero hasta un límite por todos los conceptos de 6.000€ y con un límite temporal de hasta dieciocho meses desde la fecha del accidente. Esta prestación es compatible con las indemnizaciones por pérdidas anatómicas o funcionales motivadas por accidente deportivo que se concedan al finalizar el </a:t>
            </a:r>
            <a:r>
              <a:rPr lang="es-ES" sz="1400" dirty="0" smtClean="0">
                <a:latin typeface="Calibri" pitchFamily="34" charset="0"/>
              </a:rPr>
              <a:t>tratamiento.</a:t>
            </a:r>
          </a:p>
          <a:p>
            <a:pPr marL="442913" indent="-257175" algn="just">
              <a:buFont typeface="+mj-lt"/>
              <a:buAutoNum type="arabicPeriod"/>
            </a:pPr>
            <a:r>
              <a:rPr lang="es-ES" sz="1400" dirty="0" smtClean="0">
                <a:latin typeface="Calibri" pitchFamily="34" charset="0"/>
              </a:rPr>
              <a:t>Indemnizaciones </a:t>
            </a:r>
            <a:r>
              <a:rPr lang="es-ES" sz="1400" dirty="0" smtClean="0">
                <a:latin typeface="Calibri" pitchFamily="34" charset="0"/>
              </a:rPr>
              <a:t>por pérdidas anatómicas o funcionales motivadas por accidente deportivo con un mínimo para los grandes inválidos (tetraplejia) de 12.000€</a:t>
            </a:r>
            <a:r>
              <a:rPr lang="es-ES" sz="1400" dirty="0" smtClean="0">
                <a:latin typeface="Calibri" pitchFamily="34" charset="0"/>
              </a:rPr>
              <a:t>.</a:t>
            </a:r>
          </a:p>
          <a:p>
            <a:pPr marL="442913" indent="-257175" algn="just">
              <a:buFont typeface="+mj-lt"/>
              <a:buAutoNum type="arabicPeriod"/>
            </a:pPr>
            <a:r>
              <a:rPr lang="es-ES" sz="1400" dirty="0" smtClean="0">
                <a:latin typeface="Calibri" pitchFamily="34" charset="0"/>
              </a:rPr>
              <a:t>Auxilio </a:t>
            </a:r>
            <a:r>
              <a:rPr lang="es-ES" sz="1400" dirty="0" smtClean="0">
                <a:latin typeface="Calibri" pitchFamily="34" charset="0"/>
              </a:rPr>
              <a:t>al fallecimiento cuando éste se produzca como consecuencia de accidente en la práctica deportiva por un importe no inferior a 6.000€</a:t>
            </a:r>
            <a:r>
              <a:rPr lang="es-ES" sz="1400" dirty="0" smtClean="0">
                <a:latin typeface="Calibri" pitchFamily="34" charset="0"/>
              </a:rPr>
              <a:t>.</a:t>
            </a:r>
          </a:p>
          <a:p>
            <a:pPr marL="442913" indent="-257175" algn="just">
              <a:buFont typeface="+mj-lt"/>
              <a:buAutoNum type="arabicPeriod"/>
            </a:pPr>
            <a:r>
              <a:rPr lang="es-ES" sz="1400" dirty="0" smtClean="0">
                <a:latin typeface="Calibri" pitchFamily="34" charset="0"/>
              </a:rPr>
              <a:t>Auxilio </a:t>
            </a:r>
            <a:r>
              <a:rPr lang="es-ES" sz="1400" dirty="0" smtClean="0">
                <a:latin typeface="Calibri" pitchFamily="34" charset="0"/>
              </a:rPr>
              <a:t>al fallecimiento cuando éste se produzca en la práctica deportiva pero sin causa directa del mismo por un importe mínimo de 1.800€</a:t>
            </a:r>
            <a:r>
              <a:rPr lang="es-ES" sz="1400" dirty="0" smtClean="0">
                <a:latin typeface="Calibri" pitchFamily="34" charset="0"/>
              </a:rPr>
              <a:t>.</a:t>
            </a:r>
          </a:p>
          <a:p>
            <a:pPr marL="442913" indent="-257175" algn="just">
              <a:buFont typeface="+mj-lt"/>
              <a:buAutoNum type="arabicPeriod"/>
            </a:pPr>
            <a:r>
              <a:rPr lang="es-ES" sz="1400" dirty="0" smtClean="0">
                <a:latin typeface="Calibri" pitchFamily="34" charset="0"/>
              </a:rPr>
              <a:t>Gastos </a:t>
            </a:r>
            <a:r>
              <a:rPr lang="es-ES" sz="1400" dirty="0" smtClean="0">
                <a:latin typeface="Calibri" pitchFamily="34" charset="0"/>
              </a:rPr>
              <a:t>originados por la adquisición de material ortopédico para la curación de un accidente deportivo (no prevención) por un importe mínimo del 70% del precio de venta al público del mencionado material </a:t>
            </a:r>
            <a:r>
              <a:rPr lang="es-ES" sz="1400" dirty="0" smtClean="0">
                <a:latin typeface="Calibri" pitchFamily="34" charset="0"/>
              </a:rPr>
              <a:t>ortopédico.</a:t>
            </a:r>
          </a:p>
          <a:p>
            <a:pPr marL="442913" indent="-257175" algn="just">
              <a:buFont typeface="+mj-lt"/>
              <a:buAutoNum type="arabicPeriod"/>
            </a:pPr>
            <a:r>
              <a:rPr lang="es-ES" sz="1400" dirty="0" smtClean="0">
                <a:latin typeface="Calibri" pitchFamily="34" charset="0"/>
              </a:rPr>
              <a:t>Gastos </a:t>
            </a:r>
            <a:r>
              <a:rPr lang="es-ES" sz="1400" dirty="0" smtClean="0">
                <a:latin typeface="Calibri" pitchFamily="34" charset="0"/>
              </a:rPr>
              <a:t>originados en odonto-estomatología por lesiones en la boca motivadas por accidente deportivo. Estos gastos serán cubiertos hasta 240€ como </a:t>
            </a:r>
            <a:r>
              <a:rPr lang="es-ES" sz="1400" dirty="0" smtClean="0">
                <a:latin typeface="Calibri" pitchFamily="34" charset="0"/>
              </a:rPr>
              <a:t>mínimo.</a:t>
            </a:r>
          </a:p>
          <a:p>
            <a:pPr marL="442913" indent="-257175" algn="just">
              <a:buFont typeface="+mj-lt"/>
              <a:buAutoNum type="arabicPeriod"/>
            </a:pPr>
            <a:r>
              <a:rPr lang="es-ES" sz="1400" dirty="0" smtClean="0">
                <a:latin typeface="Calibri" pitchFamily="34" charset="0"/>
              </a:rPr>
              <a:t>Gastos </a:t>
            </a:r>
            <a:r>
              <a:rPr lang="es-ES" sz="1400" dirty="0" smtClean="0">
                <a:latin typeface="Calibri" pitchFamily="34" charset="0"/>
              </a:rPr>
              <a:t>originados por traslado o evacuación del lesionado desde el lugar del accidente hasta su ingreso definitivo en los hospitales concertados por la póliza del seguro dentro del territorio </a:t>
            </a:r>
            <a:r>
              <a:rPr lang="es-ES" sz="1400" dirty="0" smtClean="0">
                <a:latin typeface="Calibri" pitchFamily="34" charset="0"/>
              </a:rPr>
              <a:t>nacional.</a:t>
            </a:r>
          </a:p>
          <a:p>
            <a:pPr marL="442913" indent="-257175" algn="just">
              <a:buFont typeface="+mj-lt"/>
              <a:buAutoNum type="arabicPeriod"/>
            </a:pPr>
            <a:r>
              <a:rPr lang="es-ES" sz="1400" dirty="0" smtClean="0">
                <a:latin typeface="Calibri" pitchFamily="34" charset="0"/>
              </a:rPr>
              <a:t>Asistencia </a:t>
            </a:r>
            <a:r>
              <a:rPr lang="es-ES" sz="1400" dirty="0" smtClean="0">
                <a:latin typeface="Calibri" pitchFamily="34" charset="0"/>
              </a:rPr>
              <a:t>médica en los centros o facultativos concertados en todas las provincias del territorio </a:t>
            </a:r>
            <a:r>
              <a:rPr lang="es-ES" sz="1400" dirty="0" smtClean="0">
                <a:latin typeface="Calibri" pitchFamily="34" charset="0"/>
              </a:rPr>
              <a:t>nacional.</a:t>
            </a:r>
          </a:p>
          <a:p>
            <a:pPr marL="442913" indent="-257175" algn="just">
              <a:buFont typeface="+mj-lt"/>
              <a:buAutoNum type="arabicPeriod"/>
            </a:pPr>
            <a:r>
              <a:rPr lang="es-ES" sz="1400" dirty="0" smtClean="0">
                <a:latin typeface="Calibri" pitchFamily="34" charset="0"/>
              </a:rPr>
              <a:t>Libre </a:t>
            </a:r>
            <a:r>
              <a:rPr lang="es-ES" sz="1400" dirty="0" smtClean="0">
                <a:latin typeface="Calibri" pitchFamily="34" charset="0"/>
              </a:rPr>
              <a:t>elección de centros y facultativos concertados en toda España</a:t>
            </a:r>
            <a:r>
              <a:rPr lang="es-ES" sz="1400" dirty="0" smtClean="0">
                <a:latin typeface="Calibri" pitchFamily="34" charset="0"/>
              </a:rPr>
              <a:t>.</a:t>
            </a:r>
            <a:endParaRPr lang="es-ES" sz="1400" dirty="0" smtClean="0">
              <a:latin typeface="Calibri" pitchFamily="34" charset="0"/>
            </a:endParaRPr>
          </a:p>
          <a:p>
            <a:endParaRPr lang="es-ES" sz="1400" dirty="0">
              <a:latin typeface="Calibri" pitchFamily="34" charset="0"/>
            </a:endParaRPr>
          </a:p>
        </p:txBody>
      </p:sp>
      <p:pic>
        <p:nvPicPr>
          <p:cNvPr id="1026" name="Picture 2" descr="https://encrypted-tbn3.gstatic.com/images?q=tbn:ANd9GcRv8CGrEdF1_ygfvFk5ISvl4I6w4AcYRgJ58CaKZdYsUhe4MJ1e">
            <a:hlinkClick r:id="rId2"/>
          </p:cNvPr>
          <p:cNvPicPr>
            <a:picLocks noChangeAspect="1" noChangeArrowheads="1"/>
          </p:cNvPicPr>
          <p:nvPr/>
        </p:nvPicPr>
        <p:blipFill>
          <a:blip r:embed="rId3" cstate="print"/>
          <a:srcRect/>
          <a:stretch>
            <a:fillRect/>
          </a:stretch>
        </p:blipFill>
        <p:spPr bwMode="auto">
          <a:xfrm>
            <a:off x="8100392" y="0"/>
            <a:ext cx="1043608" cy="868936"/>
          </a:xfrm>
          <a:prstGeom prst="rect">
            <a:avLst/>
          </a:prstGeom>
          <a:noFill/>
        </p:spPr>
      </p:pic>
      <p:pic>
        <p:nvPicPr>
          <p:cNvPr id="7"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556792"/>
            <a:ext cx="5328592" cy="288032"/>
          </a:xfrm>
          <a:solidFill>
            <a:schemeClr val="accent4">
              <a:lumMod val="20000"/>
              <a:lumOff val="80000"/>
            </a:schemeClr>
          </a:solidFill>
        </p:spPr>
        <p:txBody>
          <a:bodyPr>
            <a:noAutofit/>
          </a:bodyPr>
          <a:lstStyle/>
          <a:p>
            <a:r>
              <a:rPr lang="es-ES" sz="2400" b="1" dirty="0" smtClean="0"/>
              <a:t>Cálculo de la prima BURNING COST</a:t>
            </a:r>
            <a:endParaRPr lang="es-ES" sz="2400" b="1" dirty="0"/>
          </a:p>
        </p:txBody>
      </p:sp>
      <p:sp>
        <p:nvSpPr>
          <p:cNvPr id="3" name="2 Marcador de contenido"/>
          <p:cNvSpPr>
            <a:spLocks noGrp="1"/>
          </p:cNvSpPr>
          <p:nvPr>
            <p:ph idx="1"/>
          </p:nvPr>
        </p:nvSpPr>
        <p:spPr>
          <a:xfrm>
            <a:off x="467544" y="1988840"/>
            <a:ext cx="7776864" cy="4392488"/>
          </a:xfrm>
          <a:solidFill>
            <a:schemeClr val="accent2">
              <a:lumMod val="20000"/>
              <a:lumOff val="80000"/>
            </a:schemeClr>
          </a:solidFill>
        </p:spPr>
        <p:txBody>
          <a:bodyPr>
            <a:noAutofit/>
          </a:bodyPr>
          <a:lstStyle/>
          <a:p>
            <a:pPr>
              <a:buNone/>
            </a:pPr>
            <a:r>
              <a:rPr lang="es-ES" sz="1400" dirty="0" smtClean="0">
                <a:latin typeface="Calibri" pitchFamily="34" charset="0"/>
              </a:rPr>
              <a:t>	</a:t>
            </a:r>
            <a:r>
              <a:rPr lang="es-ES" sz="2400" dirty="0" smtClean="0">
                <a:latin typeface="Calibri" pitchFamily="34" charset="0"/>
              </a:rPr>
              <a:t>En ocasiones para determinar la prima de </a:t>
            </a:r>
            <a:r>
              <a:rPr lang="es-ES" sz="2400" dirty="0" smtClean="0">
                <a:latin typeface="Calibri" pitchFamily="34" charset="0"/>
              </a:rPr>
              <a:t>seguros C</a:t>
            </a:r>
            <a:r>
              <a:rPr lang="es-ES" sz="2400" dirty="0" smtClean="0">
                <a:latin typeface="Calibri" pitchFamily="34" charset="0"/>
              </a:rPr>
              <a:t>olectivos de Accidentes, </a:t>
            </a:r>
            <a:r>
              <a:rPr lang="es-ES" sz="2400" dirty="0" smtClean="0">
                <a:latin typeface="Calibri" pitchFamily="34" charset="0"/>
              </a:rPr>
              <a:t>es </a:t>
            </a:r>
            <a:r>
              <a:rPr lang="es-ES" sz="2400" dirty="0" smtClean="0">
                <a:latin typeface="Calibri" pitchFamily="34" charset="0"/>
              </a:rPr>
              <a:t>preciso realizar el cálculo por medio del BURNING COST.</a:t>
            </a:r>
          </a:p>
          <a:p>
            <a:pPr>
              <a:buNone/>
            </a:pPr>
            <a:r>
              <a:rPr lang="es-ES" sz="2400" dirty="0" smtClean="0">
                <a:latin typeface="Calibri" pitchFamily="34" charset="0"/>
              </a:rPr>
              <a:t>	</a:t>
            </a:r>
            <a:r>
              <a:rPr lang="es-ES" sz="2400" dirty="0" smtClean="0">
                <a:latin typeface="Calibri" pitchFamily="34" charset="0"/>
              </a:rPr>
              <a:t>Consiste en conseguir la prima de riesgo en función a la frecuencia observada y el coste medio de los siniestros.</a:t>
            </a:r>
          </a:p>
          <a:p>
            <a:pPr>
              <a:buNone/>
            </a:pPr>
            <a:r>
              <a:rPr lang="es-ES" sz="2400" dirty="0" smtClean="0">
                <a:latin typeface="Calibri" pitchFamily="34" charset="0"/>
              </a:rPr>
              <a:t>	</a:t>
            </a:r>
            <a:r>
              <a:rPr lang="es-ES" sz="2400" dirty="0" smtClean="0">
                <a:latin typeface="Calibri" pitchFamily="34" charset="0"/>
              </a:rPr>
              <a:t>Una vez obtenida la prima de riesgo, solo hay que incorporar:</a:t>
            </a:r>
          </a:p>
          <a:p>
            <a:pPr>
              <a:buClr>
                <a:schemeClr val="tx1"/>
              </a:buClr>
            </a:pPr>
            <a:r>
              <a:rPr lang="es-ES" sz="2400" dirty="0" smtClean="0">
                <a:latin typeface="Calibri" pitchFamily="34" charset="0"/>
              </a:rPr>
              <a:t>Los gastos internos de la Compañía.</a:t>
            </a:r>
          </a:p>
          <a:p>
            <a:pPr>
              <a:buClr>
                <a:schemeClr val="tx1"/>
              </a:buClr>
            </a:pPr>
            <a:r>
              <a:rPr lang="es-ES" sz="2400" dirty="0" smtClean="0">
                <a:latin typeface="Calibri" pitchFamily="34" charset="0"/>
              </a:rPr>
              <a:t>Los gastos externos.</a:t>
            </a:r>
          </a:p>
          <a:p>
            <a:pPr>
              <a:buClr>
                <a:schemeClr val="tx1"/>
              </a:buClr>
            </a:pPr>
            <a:r>
              <a:rPr lang="es-ES" sz="2400" dirty="0" smtClean="0">
                <a:latin typeface="Calibri" pitchFamily="34" charset="0"/>
              </a:rPr>
              <a:t>El margen de seguridad.</a:t>
            </a:r>
          </a:p>
          <a:p>
            <a:pPr>
              <a:buClr>
                <a:schemeClr val="tx1"/>
              </a:buClr>
            </a:pPr>
            <a:r>
              <a:rPr lang="es-ES" sz="2400" dirty="0" smtClean="0">
                <a:latin typeface="Calibri" pitchFamily="34" charset="0"/>
              </a:rPr>
              <a:t>Beneficio esperado.</a:t>
            </a:r>
            <a:endParaRPr lang="es-ES" sz="2400" dirty="0">
              <a:latin typeface="Calibri" pitchFamily="34" charset="0"/>
            </a:endParaRPr>
          </a:p>
        </p:txBody>
      </p:sp>
      <p:pic>
        <p:nvPicPr>
          <p:cNvPr id="7"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
        <p:nvSpPr>
          <p:cNvPr id="6" name="1 Título"/>
          <p:cNvSpPr txBox="1">
            <a:spLocks/>
          </p:cNvSpPr>
          <p:nvPr/>
        </p:nvSpPr>
        <p:spPr>
          <a:xfrm>
            <a:off x="2555776" y="764704"/>
            <a:ext cx="4248472" cy="576064"/>
          </a:xfrm>
          <a:prstGeom prst="rect">
            <a:avLst/>
          </a:prstGeom>
          <a:solidFill>
            <a:schemeClr val="accent2"/>
          </a:solidFill>
        </p:spPr>
        <p:txBody>
          <a:bodyPr vert="horz" anchor="ctr">
            <a:normAutofit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s-ES" sz="3200" b="0" i="0" u="none" strike="noStrike" kern="1200" cap="none" spc="0" normalizeH="0" baseline="0" noProof="0" dirty="0" smtClean="0">
                <a:ln>
                  <a:noFill/>
                </a:ln>
                <a:solidFill>
                  <a:schemeClr val="bg1"/>
                </a:solidFill>
                <a:effectLst/>
                <a:uLnTx/>
                <a:uFillTx/>
                <a:latin typeface="+mj-lt"/>
                <a:ea typeface="+mj-ea"/>
                <a:cs typeface="+mj-cs"/>
              </a:rPr>
              <a:t>Accidentes Colectivos</a:t>
            </a:r>
            <a:endParaRPr kumimoji="0" lang="es-ES" sz="3200" b="0" i="0" u="none" strike="noStrike" kern="1200" cap="none" spc="0" normalizeH="0" baseline="0" noProof="0" dirty="0">
              <a:ln>
                <a:noFill/>
              </a:ln>
              <a:solidFill>
                <a:schemeClr val="bg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908720"/>
            <a:ext cx="5832648" cy="864096"/>
          </a:xfrm>
          <a:solidFill>
            <a:schemeClr val="accent4"/>
          </a:solidFill>
        </p:spPr>
        <p:txBody>
          <a:bodyPr/>
          <a:lstStyle/>
          <a:p>
            <a:r>
              <a:rPr lang="es-ES" dirty="0" smtClean="0">
                <a:solidFill>
                  <a:schemeClr val="bg1"/>
                </a:solidFill>
              </a:rPr>
              <a:t>Accidentes de Convenio</a:t>
            </a:r>
            <a:endParaRPr lang="es-ES" dirty="0">
              <a:solidFill>
                <a:schemeClr val="bg1"/>
              </a:solidFill>
            </a:endParaRPr>
          </a:p>
        </p:txBody>
      </p:sp>
      <p:sp>
        <p:nvSpPr>
          <p:cNvPr id="3" name="2 Marcador de contenido"/>
          <p:cNvSpPr>
            <a:spLocks noGrp="1"/>
          </p:cNvSpPr>
          <p:nvPr>
            <p:ph idx="1"/>
          </p:nvPr>
        </p:nvSpPr>
        <p:spPr>
          <a:xfrm>
            <a:off x="251520" y="2060848"/>
            <a:ext cx="5760640" cy="4392488"/>
          </a:xfrm>
          <a:solidFill>
            <a:schemeClr val="accent4">
              <a:lumMod val="20000"/>
              <a:lumOff val="80000"/>
            </a:schemeClr>
          </a:solidFill>
        </p:spPr>
        <p:txBody>
          <a:bodyPr>
            <a:normAutofit lnSpcReduction="10000"/>
          </a:bodyPr>
          <a:lstStyle/>
          <a:p>
            <a:pPr>
              <a:buNone/>
            </a:pPr>
            <a:r>
              <a:rPr lang="es-ES_tradnl" sz="2400" dirty="0" smtClean="0">
                <a:latin typeface="Calibri" pitchFamily="34" charset="0"/>
              </a:rPr>
              <a:t>	Con este seguro de Accidentes de Convenio, se instrumentan los compromisos por pensiones y por tanto, queda sujeto al régimen previsto en la Disposición Adicional Primera de la Ley 8/87 de 8 de junio sobre Planes y Fondos de Pensiones y al R.D. 1588/99 de 15 de octubre por el que se aprueba el Reglamento sobre la instrumentación de los compromisos por pensiones de las empresas con los trabajadores y beneficiarios (BOE del 27 de octubre de 1999)</a:t>
            </a:r>
            <a:endParaRPr lang="es-ES" sz="2400" dirty="0">
              <a:latin typeface="Calibri" pitchFamily="34" charset="0"/>
            </a:endParaRPr>
          </a:p>
        </p:txBody>
      </p:sp>
      <p:sp>
        <p:nvSpPr>
          <p:cNvPr id="4" name="1 Título"/>
          <p:cNvSpPr txBox="1">
            <a:spLocks/>
          </p:cNvSpPr>
          <p:nvPr/>
        </p:nvSpPr>
        <p:spPr>
          <a:xfrm>
            <a:off x="683568" y="1484784"/>
            <a:ext cx="2088232" cy="64807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4338" name="Picture 2" descr="Resultado de imagen de imagenes de trabajadores"/>
          <p:cNvPicPr>
            <a:picLocks noChangeAspect="1" noChangeArrowheads="1"/>
          </p:cNvPicPr>
          <p:nvPr/>
        </p:nvPicPr>
        <p:blipFill>
          <a:blip r:embed="rId2" cstate="print"/>
          <a:srcRect/>
          <a:stretch>
            <a:fillRect/>
          </a:stretch>
        </p:blipFill>
        <p:spPr bwMode="auto">
          <a:xfrm>
            <a:off x="6516216" y="4653136"/>
            <a:ext cx="2400300" cy="1905000"/>
          </a:xfrm>
          <a:prstGeom prst="rect">
            <a:avLst/>
          </a:prstGeom>
          <a:noFill/>
        </p:spPr>
      </p:pic>
      <p:pic>
        <p:nvPicPr>
          <p:cNvPr id="6"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908720"/>
            <a:ext cx="6624736" cy="864096"/>
          </a:xfrm>
          <a:solidFill>
            <a:schemeClr val="accent4"/>
          </a:solidFill>
        </p:spPr>
        <p:txBody>
          <a:bodyPr/>
          <a:lstStyle/>
          <a:p>
            <a:r>
              <a:rPr lang="es-ES" dirty="0" smtClean="0">
                <a:solidFill>
                  <a:schemeClr val="bg1"/>
                </a:solidFill>
              </a:rPr>
              <a:t>Accidentes de Convenio</a:t>
            </a:r>
            <a:endParaRPr lang="es-ES" dirty="0">
              <a:solidFill>
                <a:schemeClr val="bg1"/>
              </a:solidFill>
            </a:endParaRPr>
          </a:p>
        </p:txBody>
      </p:sp>
      <p:sp>
        <p:nvSpPr>
          <p:cNvPr id="3" name="2 Marcador de contenido"/>
          <p:cNvSpPr>
            <a:spLocks noGrp="1"/>
          </p:cNvSpPr>
          <p:nvPr>
            <p:ph idx="1"/>
          </p:nvPr>
        </p:nvSpPr>
        <p:spPr>
          <a:xfrm>
            <a:off x="457200" y="2204864"/>
            <a:ext cx="5482952" cy="2016224"/>
          </a:xfrm>
          <a:solidFill>
            <a:schemeClr val="accent4">
              <a:lumMod val="20000"/>
              <a:lumOff val="80000"/>
            </a:schemeClr>
          </a:solidFill>
        </p:spPr>
        <p:txBody>
          <a:bodyPr>
            <a:normAutofit/>
          </a:bodyPr>
          <a:lstStyle/>
          <a:p>
            <a:pPr>
              <a:buNone/>
            </a:pPr>
            <a:r>
              <a:rPr lang="es-ES_tradnl" sz="2400" dirty="0" smtClean="0"/>
              <a:t> </a:t>
            </a:r>
            <a:r>
              <a:rPr lang="es-ES_tradnl" sz="1800" b="1" dirty="0" smtClean="0">
                <a:latin typeface="Calibri" pitchFamily="34" charset="0"/>
              </a:rPr>
              <a:t>Ámbito de los convenios: </a:t>
            </a:r>
          </a:p>
          <a:p>
            <a:r>
              <a:rPr lang="es-ES_tradnl" sz="1800" dirty="0" smtClean="0">
                <a:latin typeface="Calibri" pitchFamily="34" charset="0"/>
              </a:rPr>
              <a:t>Interprovincial o Nacional</a:t>
            </a:r>
          </a:p>
          <a:p>
            <a:r>
              <a:rPr lang="es-ES_tradnl" sz="1800" dirty="0" smtClean="0">
                <a:latin typeface="Calibri" pitchFamily="34" charset="0"/>
              </a:rPr>
              <a:t>Autonómico</a:t>
            </a:r>
          </a:p>
          <a:p>
            <a:r>
              <a:rPr lang="es-ES_tradnl" sz="1800" dirty="0" smtClean="0">
                <a:latin typeface="Calibri" pitchFamily="34" charset="0"/>
              </a:rPr>
              <a:t>Provincial</a:t>
            </a:r>
          </a:p>
          <a:p>
            <a:r>
              <a:rPr lang="es-ES_tradnl" sz="1800" dirty="0" smtClean="0">
                <a:latin typeface="Calibri" pitchFamily="34" charset="0"/>
              </a:rPr>
              <a:t>Empresa</a:t>
            </a:r>
          </a:p>
          <a:p>
            <a:pPr>
              <a:buNone/>
            </a:pPr>
            <a:endParaRPr lang="es-ES" sz="2400" dirty="0">
              <a:latin typeface="Calibri" pitchFamily="34" charset="0"/>
            </a:endParaRPr>
          </a:p>
        </p:txBody>
      </p:sp>
      <p:sp>
        <p:nvSpPr>
          <p:cNvPr id="4" name="1 Título"/>
          <p:cNvSpPr txBox="1">
            <a:spLocks/>
          </p:cNvSpPr>
          <p:nvPr/>
        </p:nvSpPr>
        <p:spPr>
          <a:xfrm>
            <a:off x="683568" y="1484784"/>
            <a:ext cx="2088232" cy="64807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3314" name="Picture 2" descr="Resultado de imagen de imagenes de trabajadores"/>
          <p:cNvPicPr>
            <a:picLocks noChangeAspect="1" noChangeArrowheads="1"/>
          </p:cNvPicPr>
          <p:nvPr/>
        </p:nvPicPr>
        <p:blipFill>
          <a:blip r:embed="rId2" cstate="print"/>
          <a:srcRect/>
          <a:stretch>
            <a:fillRect/>
          </a:stretch>
        </p:blipFill>
        <p:spPr bwMode="auto">
          <a:xfrm>
            <a:off x="6516216" y="4797152"/>
            <a:ext cx="2400300" cy="1905000"/>
          </a:xfrm>
          <a:prstGeom prst="rect">
            <a:avLst/>
          </a:prstGeom>
          <a:noFill/>
        </p:spPr>
      </p:pic>
      <p:sp>
        <p:nvSpPr>
          <p:cNvPr id="7" name="6 CuadroTexto"/>
          <p:cNvSpPr txBox="1"/>
          <p:nvPr/>
        </p:nvSpPr>
        <p:spPr>
          <a:xfrm>
            <a:off x="539552" y="4365104"/>
            <a:ext cx="5400600" cy="2304256"/>
          </a:xfrm>
          <a:prstGeom prst="rect">
            <a:avLst/>
          </a:prstGeom>
          <a:solidFill>
            <a:schemeClr val="accent5">
              <a:lumMod val="20000"/>
              <a:lumOff val="80000"/>
            </a:schemeClr>
          </a:solidFill>
        </p:spPr>
        <p:txBody>
          <a:bodyPr wrap="square" rtlCol="0">
            <a:spAutoFit/>
          </a:bodyPr>
          <a:lstStyle/>
          <a:p>
            <a:pPr>
              <a:buNone/>
            </a:pPr>
            <a:r>
              <a:rPr lang="es-ES" b="1" dirty="0" smtClean="0">
                <a:latin typeface="Calibri" pitchFamily="34" charset="0"/>
              </a:rPr>
              <a:t>Formalización de la póliza:</a:t>
            </a:r>
          </a:p>
          <a:p>
            <a:r>
              <a:rPr lang="es-ES" dirty="0" smtClean="0">
                <a:latin typeface="Calibri" pitchFamily="34" charset="0"/>
              </a:rPr>
              <a:t>Con </a:t>
            </a:r>
            <a:r>
              <a:rPr lang="es-ES" b="1" dirty="0" smtClean="0">
                <a:latin typeface="Calibri" pitchFamily="34" charset="0"/>
              </a:rPr>
              <a:t>relación nominal de trabajadores/asegurados</a:t>
            </a:r>
            <a:r>
              <a:rPr lang="es-ES" dirty="0" smtClean="0">
                <a:latin typeface="Calibri" pitchFamily="34" charset="0"/>
              </a:rPr>
              <a:t>.</a:t>
            </a:r>
          </a:p>
          <a:p>
            <a:r>
              <a:rPr lang="es-ES" dirty="0" smtClean="0">
                <a:latin typeface="Calibri" pitchFamily="34" charset="0"/>
              </a:rPr>
              <a:t>Con </a:t>
            </a:r>
            <a:r>
              <a:rPr lang="es-ES" b="1" dirty="0" smtClean="0">
                <a:latin typeface="Calibri" pitchFamily="34" charset="0"/>
              </a:rPr>
              <a:t>un colectivo innominado</a:t>
            </a:r>
            <a:r>
              <a:rPr lang="es-ES" dirty="0" smtClean="0">
                <a:latin typeface="Calibri" pitchFamily="34" charset="0"/>
              </a:rPr>
              <a:t>, que en el momento del siniestro se comprueba su pertenencia al colectivo asegurado por su alta a la Seguridad Social en esa fecha. En este caso es preciso un </a:t>
            </a:r>
            <a:r>
              <a:rPr lang="es-ES" b="1" dirty="0" smtClean="0">
                <a:latin typeface="Calibri" pitchFamily="34" charset="0"/>
              </a:rPr>
              <a:t>sistema de regularización de altas y bajas con base a TC2.</a:t>
            </a:r>
            <a:endParaRPr lang="es-ES" dirty="0" smtClean="0">
              <a:latin typeface="Calibri" pitchFamily="34" charset="0"/>
            </a:endParaRPr>
          </a:p>
          <a:p>
            <a:endParaRPr lang="es-ES" dirty="0"/>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03648" y="908720"/>
            <a:ext cx="6624736" cy="864096"/>
          </a:xfrm>
          <a:solidFill>
            <a:schemeClr val="accent4"/>
          </a:solidFill>
        </p:spPr>
        <p:txBody>
          <a:bodyPr/>
          <a:lstStyle/>
          <a:p>
            <a:r>
              <a:rPr lang="es-ES" dirty="0" smtClean="0">
                <a:solidFill>
                  <a:schemeClr val="bg1"/>
                </a:solidFill>
              </a:rPr>
              <a:t>Accidentes de Convenio</a:t>
            </a:r>
            <a:endParaRPr lang="es-ES" dirty="0">
              <a:solidFill>
                <a:schemeClr val="bg1"/>
              </a:solidFill>
            </a:endParaRPr>
          </a:p>
        </p:txBody>
      </p:sp>
      <p:sp>
        <p:nvSpPr>
          <p:cNvPr id="3" name="2 Marcador de contenido"/>
          <p:cNvSpPr>
            <a:spLocks noGrp="1"/>
          </p:cNvSpPr>
          <p:nvPr>
            <p:ph idx="1"/>
          </p:nvPr>
        </p:nvSpPr>
        <p:spPr>
          <a:xfrm>
            <a:off x="395536" y="1844824"/>
            <a:ext cx="8568952" cy="2520280"/>
          </a:xfrm>
          <a:solidFill>
            <a:schemeClr val="accent4">
              <a:lumMod val="20000"/>
              <a:lumOff val="80000"/>
            </a:schemeClr>
          </a:solidFill>
        </p:spPr>
        <p:txBody>
          <a:bodyPr>
            <a:noAutofit/>
          </a:bodyPr>
          <a:lstStyle/>
          <a:p>
            <a:pPr>
              <a:buNone/>
            </a:pPr>
            <a:r>
              <a:rPr lang="es-ES_tradnl" sz="1800" dirty="0" smtClean="0">
                <a:latin typeface="Calibri" pitchFamily="34" charset="0"/>
              </a:rPr>
              <a:t> </a:t>
            </a:r>
            <a:r>
              <a:rPr lang="es-ES_tradnl" sz="1800" b="1" dirty="0" smtClean="0">
                <a:latin typeface="Calibri" pitchFamily="34" charset="0"/>
              </a:rPr>
              <a:t>Convenio de la Construcción Bizkaia : </a:t>
            </a:r>
          </a:p>
          <a:p>
            <a:pPr>
              <a:buNone/>
            </a:pPr>
            <a:r>
              <a:rPr lang="es-ES" sz="1800" b="1" dirty="0" smtClean="0">
                <a:latin typeface="Calibri" pitchFamily="34" charset="0"/>
              </a:rPr>
              <a:t>Artículo 38.—Indemnizaciones por muerte o incapacidad</a:t>
            </a:r>
          </a:p>
          <a:p>
            <a:pPr>
              <a:buNone/>
            </a:pPr>
            <a:r>
              <a:rPr lang="es-ES" sz="1800" dirty="0" smtClean="0">
                <a:latin typeface="Calibri" pitchFamily="34" charset="0"/>
              </a:rPr>
              <a:t>Se establece la siguiente indemnización para todo el personal afectado por el presente Convenio:</a:t>
            </a:r>
          </a:p>
          <a:p>
            <a:r>
              <a:rPr lang="es-ES" sz="1800" dirty="0" smtClean="0">
                <a:latin typeface="Calibri" pitchFamily="34" charset="0"/>
              </a:rPr>
              <a:t>Por muerte, incapacidad permanente absoluta, o gran invalidez, derivadas de accidente de trabajo o enfermedad profesional: 90.000 euros.</a:t>
            </a:r>
          </a:p>
          <a:p>
            <a:r>
              <a:rPr lang="es-ES" sz="1800" dirty="0" smtClean="0">
                <a:latin typeface="Calibri" pitchFamily="34" charset="0"/>
              </a:rPr>
              <a:t>Por incapacidad permanente total, derivada de accidente de trabajo o enfermedad profesional: 65.000 euros.</a:t>
            </a:r>
            <a:endParaRPr lang="es-ES_tradnl" sz="1800" dirty="0" smtClean="0">
              <a:latin typeface="Calibri" pitchFamily="34" charset="0"/>
            </a:endParaRPr>
          </a:p>
          <a:p>
            <a:pPr>
              <a:buNone/>
            </a:pPr>
            <a:endParaRPr lang="es-ES" sz="1800" dirty="0">
              <a:latin typeface="Calibri" pitchFamily="34" charset="0"/>
            </a:endParaRPr>
          </a:p>
        </p:txBody>
      </p:sp>
      <p:sp>
        <p:nvSpPr>
          <p:cNvPr id="4" name="1 Título"/>
          <p:cNvSpPr txBox="1">
            <a:spLocks/>
          </p:cNvSpPr>
          <p:nvPr/>
        </p:nvSpPr>
        <p:spPr>
          <a:xfrm>
            <a:off x="683568" y="1484784"/>
            <a:ext cx="2088232" cy="648072"/>
          </a:xfrm>
          <a:prstGeom prst="rect">
            <a:avLst/>
          </a:prstGeom>
        </p:spPr>
        <p:txBody>
          <a:bodyPr vert="horz"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s-ES" sz="2800" b="0" i="0" u="none" strike="noStrike" kern="1200" cap="none" spc="0" normalizeH="0" baseline="0" noProof="0" dirty="0">
              <a:ln>
                <a:noFill/>
              </a:ln>
              <a:solidFill>
                <a:schemeClr val="tx2"/>
              </a:solidFill>
              <a:effectLst/>
              <a:uLnTx/>
              <a:uFillTx/>
              <a:latin typeface="+mj-lt"/>
              <a:ea typeface="+mj-ea"/>
              <a:cs typeface="+mj-cs"/>
            </a:endParaRPr>
          </a:p>
        </p:txBody>
      </p:sp>
      <p:pic>
        <p:nvPicPr>
          <p:cNvPr id="13314" name="Picture 2" descr="Resultado de imagen de imagenes de trabajadores"/>
          <p:cNvPicPr>
            <a:picLocks noChangeAspect="1" noChangeArrowheads="1"/>
          </p:cNvPicPr>
          <p:nvPr/>
        </p:nvPicPr>
        <p:blipFill>
          <a:blip r:embed="rId2" cstate="print"/>
          <a:srcRect/>
          <a:stretch>
            <a:fillRect/>
          </a:stretch>
        </p:blipFill>
        <p:spPr bwMode="auto">
          <a:xfrm>
            <a:off x="6516216" y="4797152"/>
            <a:ext cx="2400300" cy="1905000"/>
          </a:xfrm>
          <a:prstGeom prst="rect">
            <a:avLst/>
          </a:prstGeom>
          <a:noFill/>
        </p:spPr>
      </p:pic>
      <p:sp>
        <p:nvSpPr>
          <p:cNvPr id="7" name="6 CuadroTexto"/>
          <p:cNvSpPr txBox="1"/>
          <p:nvPr/>
        </p:nvSpPr>
        <p:spPr>
          <a:xfrm>
            <a:off x="395536" y="4437112"/>
            <a:ext cx="6048672" cy="2308325"/>
          </a:xfrm>
          <a:prstGeom prst="rect">
            <a:avLst/>
          </a:prstGeom>
          <a:solidFill>
            <a:schemeClr val="accent5">
              <a:lumMod val="20000"/>
              <a:lumOff val="80000"/>
            </a:schemeClr>
          </a:solidFill>
        </p:spPr>
        <p:txBody>
          <a:bodyPr wrap="square" rtlCol="0">
            <a:spAutoFit/>
          </a:bodyPr>
          <a:lstStyle/>
          <a:p>
            <a:pPr>
              <a:buNone/>
            </a:pPr>
            <a:r>
              <a:rPr lang="es-ES" b="1" dirty="0" smtClean="0">
                <a:latin typeface="Calibri" pitchFamily="34" charset="0"/>
              </a:rPr>
              <a:t>Fecha del hecho causante:</a:t>
            </a:r>
          </a:p>
          <a:p>
            <a:r>
              <a:rPr lang="es-ES" dirty="0" smtClean="0">
                <a:latin typeface="Calibri" pitchFamily="34" charset="0"/>
              </a:rPr>
              <a:t>Se considerará como fecha del hecho causante aquella</a:t>
            </a:r>
          </a:p>
          <a:p>
            <a:r>
              <a:rPr lang="es-ES" dirty="0" smtClean="0">
                <a:latin typeface="Calibri" pitchFamily="34" charset="0"/>
              </a:rPr>
              <a:t>en la que se produce el accidente de trabajo o la causa determinante de la enfermedad profesional, debiendo constar así en la póliza suscrita al efecto; en consecuencia, las cantidades a abonar serán las que figuren en el Convenio en la fecha del hecho causante, con independencia del momento en que se declare la incapacidad.</a:t>
            </a:r>
            <a:endParaRPr lang="es-ES" b="1" dirty="0" smtClean="0">
              <a:latin typeface="Calibri" pitchFamily="34" charset="0"/>
            </a:endParaRPr>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763688" y="1124744"/>
            <a:ext cx="4680520" cy="936104"/>
          </a:xfrm>
          <a:solidFill>
            <a:schemeClr val="accent4"/>
          </a:solidFill>
        </p:spPr>
        <p:txBody>
          <a:bodyPr>
            <a:normAutofit/>
          </a:bodyPr>
          <a:lstStyle/>
          <a:p>
            <a:r>
              <a:rPr lang="es-ES" sz="3600" dirty="0" smtClean="0">
                <a:solidFill>
                  <a:schemeClr val="bg1"/>
                </a:solidFill>
              </a:rPr>
              <a:t>Accidente de Trabajo</a:t>
            </a:r>
            <a:endParaRPr lang="es-ES" sz="3600" dirty="0">
              <a:solidFill>
                <a:schemeClr val="bg1"/>
              </a:solidFill>
            </a:endParaRPr>
          </a:p>
        </p:txBody>
      </p:sp>
      <p:sp>
        <p:nvSpPr>
          <p:cNvPr id="3" name="2 Marcador de contenido"/>
          <p:cNvSpPr>
            <a:spLocks noGrp="1"/>
          </p:cNvSpPr>
          <p:nvPr>
            <p:ph idx="1"/>
          </p:nvPr>
        </p:nvSpPr>
        <p:spPr>
          <a:xfrm>
            <a:off x="539552" y="2204864"/>
            <a:ext cx="5400600" cy="4104456"/>
          </a:xfrm>
          <a:solidFill>
            <a:schemeClr val="accent4">
              <a:lumMod val="20000"/>
              <a:lumOff val="80000"/>
            </a:schemeClr>
          </a:solidFill>
        </p:spPr>
        <p:txBody>
          <a:bodyPr>
            <a:normAutofit fontScale="62500" lnSpcReduction="20000"/>
          </a:bodyPr>
          <a:lstStyle/>
          <a:p>
            <a:pPr>
              <a:buNone/>
            </a:pPr>
            <a:endParaRPr lang="es-ES" sz="3500" b="1" dirty="0" smtClean="0">
              <a:latin typeface="Calibri" pitchFamily="34" charset="0"/>
            </a:endParaRPr>
          </a:p>
          <a:p>
            <a:pPr>
              <a:buNone/>
            </a:pPr>
            <a:r>
              <a:rPr lang="es-ES" sz="3500" dirty="0" smtClean="0">
                <a:latin typeface="Calibri" pitchFamily="34" charset="0"/>
              </a:rPr>
              <a:t>	En los seguros de Convenios, también se considera Accidente de Trabajo:</a:t>
            </a:r>
          </a:p>
          <a:p>
            <a:pPr>
              <a:buFont typeface="Arial" pitchFamily="34" charset="0"/>
              <a:buChar char="•"/>
            </a:pPr>
            <a:r>
              <a:rPr lang="es-ES" sz="3500" dirty="0" smtClean="0">
                <a:latin typeface="Calibri" pitchFamily="34" charset="0"/>
              </a:rPr>
              <a:t> Las </a:t>
            </a:r>
            <a:r>
              <a:rPr lang="es-ES" sz="3500" b="1" dirty="0" smtClean="0">
                <a:latin typeface="Calibri" pitchFamily="34" charset="0"/>
              </a:rPr>
              <a:t>enfermedades</a:t>
            </a:r>
            <a:r>
              <a:rPr lang="es-ES" sz="3500" dirty="0" smtClean="0">
                <a:latin typeface="Calibri" pitchFamily="34" charset="0"/>
              </a:rPr>
              <a:t> que contraiga el trabajador con motivo de la </a:t>
            </a:r>
            <a:r>
              <a:rPr lang="es-ES" sz="3500" b="1" dirty="0" smtClean="0">
                <a:latin typeface="Calibri" pitchFamily="34" charset="0"/>
              </a:rPr>
              <a:t>realización</a:t>
            </a:r>
            <a:r>
              <a:rPr lang="es-ES" sz="3500" dirty="0" smtClean="0">
                <a:latin typeface="Calibri" pitchFamily="34" charset="0"/>
              </a:rPr>
              <a:t> de su trabajo, siempre que se pruebe que la enfermedad tuvo por causa exclusiva la ejecución del mismo.</a:t>
            </a:r>
          </a:p>
          <a:p>
            <a:pPr>
              <a:buNone/>
            </a:pPr>
            <a:endParaRPr lang="es-ES" sz="3500" dirty="0" smtClean="0">
              <a:latin typeface="Calibri" pitchFamily="34" charset="0"/>
            </a:endParaRPr>
          </a:p>
          <a:p>
            <a:pPr>
              <a:buFont typeface="Arial" pitchFamily="34" charset="0"/>
              <a:buChar char="•"/>
            </a:pPr>
            <a:r>
              <a:rPr lang="es-ES" sz="3500" dirty="0" smtClean="0">
                <a:latin typeface="Calibri" pitchFamily="34" charset="0"/>
              </a:rPr>
              <a:t> Las </a:t>
            </a:r>
            <a:r>
              <a:rPr lang="es-ES" sz="3500" b="1" dirty="0" smtClean="0">
                <a:latin typeface="Calibri" pitchFamily="34" charset="0"/>
              </a:rPr>
              <a:t>enfermedades o defectos</a:t>
            </a:r>
            <a:r>
              <a:rPr lang="es-ES" sz="3500" dirty="0" smtClean="0">
                <a:latin typeface="Calibri" pitchFamily="34" charset="0"/>
              </a:rPr>
              <a:t>, padecidos con anterioridad por el trabajador, que se agraven como consecuencia de la lesión constitutiva de accidente. </a:t>
            </a:r>
          </a:p>
          <a:p>
            <a:pPr>
              <a:buNone/>
            </a:pPr>
            <a:endParaRPr lang="es-ES" sz="2200" dirty="0" smtClean="0">
              <a:latin typeface="Calibri" pitchFamily="34" charset="0"/>
            </a:endParaRPr>
          </a:p>
          <a:p>
            <a:endParaRPr lang="es-ES" dirty="0"/>
          </a:p>
        </p:txBody>
      </p:sp>
      <p:pic>
        <p:nvPicPr>
          <p:cNvPr id="12290" name="Picture 2" descr="Resultado de imagen de imagenes de trabajadores"/>
          <p:cNvPicPr>
            <a:picLocks noChangeAspect="1" noChangeArrowheads="1"/>
          </p:cNvPicPr>
          <p:nvPr/>
        </p:nvPicPr>
        <p:blipFill>
          <a:blip r:embed="rId2" cstate="print"/>
          <a:srcRect/>
          <a:stretch>
            <a:fillRect/>
          </a:stretch>
        </p:blipFill>
        <p:spPr bwMode="auto">
          <a:xfrm>
            <a:off x="6743700" y="4797152"/>
            <a:ext cx="2400300" cy="1905000"/>
          </a:xfrm>
          <a:prstGeom prst="rect">
            <a:avLst/>
          </a:prstGeom>
          <a:noFill/>
        </p:spPr>
      </p:pic>
      <p:pic>
        <p:nvPicPr>
          <p:cNvPr id="5"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Objeto" hidden="1"/>
          <p:cNvGraphicFramePr>
            <a:graphicFrameLocks noChangeAspect="1"/>
          </p:cNvGraphicFramePr>
          <p:nvPr/>
        </p:nvGraphicFramePr>
        <p:xfrm>
          <a:off x="1587" y="1588"/>
          <a:ext cx="1587" cy="1587"/>
        </p:xfrm>
        <a:graphic>
          <a:graphicData uri="http://schemas.openxmlformats.org/presentationml/2006/ole">
            <p:oleObj spid="_x0000_s54274" name="Diapositiva de think-cell" r:id="rId3" imgW="360" imgH="360" progId="">
              <p:embed/>
            </p:oleObj>
          </a:graphicData>
        </a:graphic>
      </p:graphicFrame>
      <p:sp>
        <p:nvSpPr>
          <p:cNvPr id="5" name="Title 1"/>
          <p:cNvSpPr txBox="1">
            <a:spLocks/>
          </p:cNvSpPr>
          <p:nvPr/>
        </p:nvSpPr>
        <p:spPr bwMode="auto">
          <a:xfrm>
            <a:off x="539552" y="3284984"/>
            <a:ext cx="1944216"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107989" bIns="0" numCol="1" anchor="t" anchorCtr="0" compatLnSpc="1">
            <a:prstTxWarp prst="textNoShape">
              <a:avLst/>
            </a:prstTxWarp>
            <a:spAutoFit/>
          </a:bodyPr>
          <a:lstStyle/>
          <a:p>
            <a:pPr marL="742950" indent="-742950" defTabSz="904370" fontAlgn="base">
              <a:spcBef>
                <a:spcPct val="0"/>
              </a:spcBef>
              <a:spcAft>
                <a:spcPct val="0"/>
              </a:spcAft>
              <a:tabLst>
                <a:tab pos="360788" algn="l"/>
              </a:tabLst>
              <a:defRPr/>
            </a:pPr>
            <a:r>
              <a:rPr lang="es-ES" sz="3600" b="1" kern="0" dirty="0" smtClean="0">
                <a:solidFill>
                  <a:srgbClr val="002960"/>
                </a:solidFill>
                <a:latin typeface="+mj-lt"/>
              </a:rPr>
              <a:t>Mercado</a:t>
            </a:r>
            <a:endParaRPr lang="es-ES" sz="3600" b="1" kern="0" dirty="0">
              <a:solidFill>
                <a:srgbClr val="002960"/>
              </a:solidFill>
              <a:latin typeface="+mj-lt"/>
            </a:endParaRPr>
          </a:p>
        </p:txBody>
      </p:sp>
      <p:sp>
        <p:nvSpPr>
          <p:cNvPr id="8" name="7 Título"/>
          <p:cNvSpPr>
            <a:spLocks noGrp="1"/>
          </p:cNvSpPr>
          <p:nvPr>
            <p:ph type="title" idx="4294967295"/>
          </p:nvPr>
        </p:nvSpPr>
        <p:spPr>
          <a:xfrm>
            <a:off x="611560" y="1052736"/>
            <a:ext cx="7992888" cy="720080"/>
          </a:xfrm>
        </p:spPr>
        <p:style>
          <a:lnRef idx="3">
            <a:schemeClr val="lt1"/>
          </a:lnRef>
          <a:fillRef idx="1">
            <a:schemeClr val="accent1"/>
          </a:fillRef>
          <a:effectRef idx="1">
            <a:schemeClr val="accent1"/>
          </a:effectRef>
          <a:fontRef idx="minor">
            <a:schemeClr val="lt1"/>
          </a:fontRef>
        </p:style>
        <p:txBody>
          <a:bodyPr>
            <a:noAutofit/>
          </a:bodyPr>
          <a:lstStyle/>
          <a:p>
            <a:r>
              <a:rPr lang="es-ES" sz="3200" dirty="0" smtClean="0"/>
              <a:t/>
            </a:r>
            <a:br>
              <a:rPr lang="es-ES" sz="3200" dirty="0" smtClean="0"/>
            </a:br>
            <a:r>
              <a:rPr lang="es-ES" sz="3200" b="1" dirty="0" smtClean="0">
                <a:solidFill>
                  <a:schemeClr val="bg1"/>
                </a:solidFill>
                <a:ea typeface="+mn-ea"/>
                <a:cs typeface="+mn-cs"/>
              </a:rPr>
              <a:t>Evolución del Seguro de Accidentes</a:t>
            </a:r>
            <a:br>
              <a:rPr lang="es-ES" sz="3200" b="1" dirty="0" smtClean="0">
                <a:solidFill>
                  <a:schemeClr val="bg1"/>
                </a:solidFill>
                <a:ea typeface="+mn-ea"/>
                <a:cs typeface="+mn-cs"/>
              </a:rPr>
            </a:br>
            <a:endParaRPr lang="es-ES" sz="3200" b="1" dirty="0">
              <a:solidFill>
                <a:schemeClr val="bg1"/>
              </a:solidFill>
              <a:ea typeface="+mn-ea"/>
              <a:cs typeface="+mn-cs"/>
            </a:endParaRPr>
          </a:p>
        </p:txBody>
      </p:sp>
      <p:pic>
        <p:nvPicPr>
          <p:cNvPr id="12" name="Picture 2"/>
          <p:cNvPicPr>
            <a:picLocks noChangeAspect="1" noChangeArrowheads="1"/>
          </p:cNvPicPr>
          <p:nvPr/>
        </p:nvPicPr>
        <p:blipFill>
          <a:blip r:embed="rId4" cstate="print"/>
          <a:srcRect/>
          <a:stretch>
            <a:fillRect/>
          </a:stretch>
        </p:blipFill>
        <p:spPr bwMode="auto">
          <a:xfrm>
            <a:off x="3131841" y="1823187"/>
            <a:ext cx="6012160" cy="5034814"/>
          </a:xfrm>
          <a:prstGeom prst="rect">
            <a:avLst/>
          </a:prstGeom>
          <a:noFill/>
          <a:ln w="9525">
            <a:noFill/>
            <a:miter lim="800000"/>
            <a:headEnd/>
            <a:tailEnd/>
          </a:ln>
        </p:spPr>
      </p:pic>
      <p:pic>
        <p:nvPicPr>
          <p:cNvPr id="7" name="Imagen 15" descr="JPG LOGO CMSAB POSITIVO"/>
          <p:cNvPicPr>
            <a:picLocks noChangeAspect="1" noChangeArrowheads="1"/>
          </p:cNvPicPr>
          <p:nvPr/>
        </p:nvPicPr>
        <p:blipFill>
          <a:blip r:embed="rId5"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nvPr>
        </p:nvGraphicFramePr>
        <p:xfrm>
          <a:off x="899592" y="1916832"/>
          <a:ext cx="7056784" cy="3676278"/>
        </p:xfrm>
        <a:graphic>
          <a:graphicData uri="http://schemas.openxmlformats.org/drawingml/2006/chart">
            <c:chart xmlns:c="http://schemas.openxmlformats.org/drawingml/2006/chart" xmlns:r="http://schemas.openxmlformats.org/officeDocument/2006/relationships" r:id="rId2"/>
          </a:graphicData>
        </a:graphic>
      </p:graphicFrame>
      <p:sp>
        <p:nvSpPr>
          <p:cNvPr id="5" name="4 CuadroTexto"/>
          <p:cNvSpPr txBox="1"/>
          <p:nvPr/>
        </p:nvSpPr>
        <p:spPr>
          <a:xfrm>
            <a:off x="539552" y="5589240"/>
            <a:ext cx="7776864" cy="923330"/>
          </a:xfrm>
          <a:prstGeom prst="rect">
            <a:avLst/>
          </a:prstGeom>
          <a:solidFill>
            <a:schemeClr val="accent2">
              <a:lumMod val="20000"/>
              <a:lumOff val="80000"/>
            </a:schemeClr>
          </a:solidFill>
        </p:spPr>
        <p:txBody>
          <a:bodyPr wrap="square" rtlCol="0">
            <a:spAutoFit/>
          </a:bodyPr>
          <a:lstStyle/>
          <a:p>
            <a:pPr lvl="1"/>
            <a:r>
              <a:rPr lang="es-ES" dirty="0" smtClean="0">
                <a:latin typeface="Calibri" pitchFamily="34" charset="0"/>
              </a:rPr>
              <a:t>El Seguro de Accidentes, </a:t>
            </a:r>
            <a:r>
              <a:rPr lang="es-ES" b="1" dirty="0" smtClean="0">
                <a:latin typeface="Calibri" pitchFamily="34" charset="0"/>
              </a:rPr>
              <a:t>creció en el </a:t>
            </a:r>
            <a:r>
              <a:rPr lang="es-ES" b="1" dirty="0" smtClean="0">
                <a:latin typeface="Calibri" pitchFamily="34" charset="0"/>
              </a:rPr>
              <a:t>2015 </a:t>
            </a:r>
            <a:r>
              <a:rPr lang="es-ES" b="1" dirty="0" smtClean="0">
                <a:latin typeface="Calibri" pitchFamily="34" charset="0"/>
              </a:rPr>
              <a:t>un </a:t>
            </a:r>
            <a:r>
              <a:rPr lang="es-ES" b="1" dirty="0" smtClean="0">
                <a:latin typeface="Calibri" pitchFamily="34" charset="0"/>
              </a:rPr>
              <a:t>3,62% (ICEA) </a:t>
            </a:r>
            <a:r>
              <a:rPr lang="es-ES" dirty="0" smtClean="0">
                <a:latin typeface="Calibri" pitchFamily="34" charset="0"/>
              </a:rPr>
              <a:t>por </a:t>
            </a:r>
            <a:r>
              <a:rPr lang="es-ES" dirty="0" smtClean="0">
                <a:latin typeface="Calibri" pitchFamily="34" charset="0"/>
              </a:rPr>
              <a:t>una coyuntura económica más favorable, frente al conjunto del seguro </a:t>
            </a:r>
            <a:r>
              <a:rPr lang="es-ES" dirty="0" smtClean="0">
                <a:latin typeface="Calibri" pitchFamily="34" charset="0"/>
              </a:rPr>
              <a:t>que </a:t>
            </a:r>
            <a:r>
              <a:rPr lang="es-ES" dirty="0" smtClean="0">
                <a:latin typeface="Calibri" pitchFamily="34" charset="0"/>
              </a:rPr>
              <a:t>experimentó en ese periodo </a:t>
            </a:r>
            <a:r>
              <a:rPr lang="es-ES" dirty="0" smtClean="0">
                <a:latin typeface="Calibri" pitchFamily="34" charset="0"/>
              </a:rPr>
              <a:t>un incremento del 2,16%</a:t>
            </a:r>
            <a:endParaRPr lang="es-ES" dirty="0" smtClean="0"/>
          </a:p>
        </p:txBody>
      </p:sp>
      <p:sp>
        <p:nvSpPr>
          <p:cNvPr id="6" name="5 CuadroTexto"/>
          <p:cNvSpPr txBox="1"/>
          <p:nvPr/>
        </p:nvSpPr>
        <p:spPr>
          <a:xfrm>
            <a:off x="1115616" y="980728"/>
            <a:ext cx="7344816" cy="923330"/>
          </a:xfrm>
          <a:prstGeom prst="rect">
            <a:avLst/>
          </a:prstGeom>
          <a:solidFill>
            <a:schemeClr val="accent3">
              <a:lumMod val="20000"/>
              <a:lumOff val="80000"/>
            </a:schemeClr>
          </a:solidFill>
        </p:spPr>
        <p:txBody>
          <a:bodyPr wrap="square" rtlCol="0">
            <a:spAutoFit/>
          </a:bodyPr>
          <a:lstStyle/>
          <a:p>
            <a:r>
              <a:rPr lang="es-ES" b="1" kern="0" dirty="0" smtClean="0">
                <a:solidFill>
                  <a:srgbClr val="002960"/>
                </a:solidFill>
                <a:latin typeface="+mj-lt"/>
              </a:rPr>
              <a:t>Mercado Español: decrecimiento del 12% en los últimos 5 años, si bien se prevé un crecimiento del 2%-3% en 2016</a:t>
            </a:r>
            <a:r>
              <a:rPr lang="es-ES" b="1" kern="0" dirty="0" smtClean="0">
                <a:solidFill>
                  <a:srgbClr val="002960"/>
                </a:solidFill>
              </a:rPr>
              <a:t/>
            </a:r>
            <a:br>
              <a:rPr lang="es-ES" b="1" kern="0" dirty="0" smtClean="0">
                <a:solidFill>
                  <a:srgbClr val="002960"/>
                </a:solidFill>
              </a:rPr>
            </a:br>
            <a:endParaRPr lang="es-ES" dirty="0"/>
          </a:p>
        </p:txBody>
      </p:sp>
      <p:pic>
        <p:nvPicPr>
          <p:cNvPr id="7"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95536" y="2780928"/>
            <a:ext cx="4968552" cy="922784"/>
          </a:xfrm>
        </p:spPr>
        <p:txBody>
          <a:bodyPr>
            <a:normAutofit/>
          </a:bodyPr>
          <a:lstStyle/>
          <a:p>
            <a:r>
              <a:rPr lang="es-ES" sz="3600" dirty="0" smtClean="0"/>
              <a:t>Factores de Riesgo</a:t>
            </a:r>
            <a:endParaRPr lang="es-ES" sz="3600" dirty="0"/>
          </a:p>
        </p:txBody>
      </p:sp>
      <p:pic>
        <p:nvPicPr>
          <p:cNvPr id="4098" name="Picture 2"/>
          <p:cNvPicPr>
            <a:picLocks noChangeAspect="1" noChangeArrowheads="1"/>
          </p:cNvPicPr>
          <p:nvPr/>
        </p:nvPicPr>
        <p:blipFill>
          <a:blip r:embed="rId2" cstate="print"/>
          <a:srcRect/>
          <a:stretch>
            <a:fillRect/>
          </a:stretch>
        </p:blipFill>
        <p:spPr bwMode="auto">
          <a:xfrm>
            <a:off x="4932040" y="1628800"/>
            <a:ext cx="3992563" cy="4351337"/>
          </a:xfrm>
          <a:prstGeom prst="rect">
            <a:avLst/>
          </a:prstGeom>
          <a:noFill/>
          <a:ln w="9525">
            <a:noFill/>
            <a:miter lim="800000"/>
            <a:headEnd/>
            <a:tailEnd/>
          </a:ln>
          <a:effectLst/>
        </p:spPr>
      </p:pic>
      <p:pic>
        <p:nvPicPr>
          <p:cNvPr id="4"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 Gráfico"/>
          <p:cNvGraphicFramePr>
            <a:graphicFrameLocks noGrp="1"/>
          </p:cNvGraphicFramePr>
          <p:nvPr>
            <p:ph idx="1"/>
          </p:nvPr>
        </p:nvGraphicFramePr>
        <p:xfrm>
          <a:off x="251520" y="1412776"/>
          <a:ext cx="8363272" cy="3744416"/>
        </p:xfrm>
        <a:graphic>
          <a:graphicData uri="http://schemas.openxmlformats.org/drawingml/2006/chart">
            <c:chart xmlns:c="http://schemas.openxmlformats.org/drawingml/2006/chart" xmlns:r="http://schemas.openxmlformats.org/officeDocument/2006/relationships" r:id="rId2"/>
          </a:graphicData>
        </a:graphic>
      </p:graphicFrame>
      <p:sp>
        <p:nvSpPr>
          <p:cNvPr id="6" name="5 CuadroTexto"/>
          <p:cNvSpPr txBox="1"/>
          <p:nvPr/>
        </p:nvSpPr>
        <p:spPr>
          <a:xfrm>
            <a:off x="323528" y="5157192"/>
            <a:ext cx="7632848" cy="1477328"/>
          </a:xfrm>
          <a:prstGeom prst="rect">
            <a:avLst/>
          </a:prstGeom>
          <a:solidFill>
            <a:schemeClr val="accent2">
              <a:lumMod val="20000"/>
              <a:lumOff val="80000"/>
            </a:schemeClr>
          </a:solidFill>
        </p:spPr>
        <p:txBody>
          <a:bodyPr wrap="square" rtlCol="0">
            <a:spAutoFit/>
          </a:bodyPr>
          <a:lstStyle/>
          <a:p>
            <a:r>
              <a:rPr lang="es-ES" dirty="0" smtClean="0">
                <a:latin typeface="Calibri" pitchFamily="34" charset="0"/>
              </a:rPr>
              <a:t>El seguro de Accidentes es un negocio rentable para las Aseguradoras, y mantiene </a:t>
            </a:r>
            <a:r>
              <a:rPr lang="es-ES" dirty="0" smtClean="0">
                <a:latin typeface="Calibri" pitchFamily="34" charset="0"/>
              </a:rPr>
              <a:t>un nivel </a:t>
            </a:r>
            <a:r>
              <a:rPr lang="es-ES" dirty="0" smtClean="0">
                <a:latin typeface="Calibri" pitchFamily="34" charset="0"/>
              </a:rPr>
              <a:t>de </a:t>
            </a:r>
            <a:r>
              <a:rPr lang="es-ES" dirty="0" smtClean="0">
                <a:latin typeface="Calibri" pitchFamily="34" charset="0"/>
              </a:rPr>
              <a:t>Siniestralidad, en </a:t>
            </a:r>
            <a:r>
              <a:rPr lang="es-ES" dirty="0" smtClean="0">
                <a:latin typeface="Calibri" pitchFamily="34" charset="0"/>
              </a:rPr>
              <a:t>los 5 últimos años en el entorno del 40%. </a:t>
            </a:r>
            <a:endParaRPr lang="es-ES" dirty="0" smtClean="0">
              <a:latin typeface="Calibri" pitchFamily="34" charset="0"/>
            </a:endParaRPr>
          </a:p>
          <a:p>
            <a:r>
              <a:rPr lang="es-ES" kern="0" dirty="0" smtClean="0">
                <a:latin typeface="Calibri" pitchFamily="34" charset="0"/>
              </a:rPr>
              <a:t>Rentabilidad</a:t>
            </a:r>
            <a:r>
              <a:rPr lang="es-ES" kern="0" dirty="0" smtClean="0">
                <a:latin typeface="Calibri" pitchFamily="34" charset="0"/>
              </a:rPr>
              <a:t>: COR del 75%, con dudas sobre la imputación de gastos que realiza la competencia</a:t>
            </a:r>
            <a:endParaRPr lang="es-ES" dirty="0" smtClean="0">
              <a:latin typeface="Calibri" pitchFamily="34" charset="0"/>
            </a:endParaRPr>
          </a:p>
        </p:txBody>
      </p:sp>
      <p:sp>
        <p:nvSpPr>
          <p:cNvPr id="7" name="6 CuadroTexto"/>
          <p:cNvSpPr txBox="1"/>
          <p:nvPr/>
        </p:nvSpPr>
        <p:spPr>
          <a:xfrm>
            <a:off x="1043608" y="908720"/>
            <a:ext cx="7704856" cy="369332"/>
          </a:xfrm>
          <a:prstGeom prst="rect">
            <a:avLst/>
          </a:prstGeom>
          <a:solidFill>
            <a:schemeClr val="accent3">
              <a:lumMod val="20000"/>
              <a:lumOff val="80000"/>
            </a:schemeClr>
          </a:solidFill>
        </p:spPr>
        <p:txBody>
          <a:bodyPr wrap="square" rtlCol="0">
            <a:spAutoFit/>
          </a:bodyPr>
          <a:lstStyle/>
          <a:p>
            <a:r>
              <a:rPr lang="es-ES" b="1" dirty="0" smtClean="0">
                <a:solidFill>
                  <a:schemeClr val="accent1"/>
                </a:solidFill>
                <a:latin typeface="+mj-lt"/>
              </a:rPr>
              <a:t>Evolución de la Rentabilidad del Seguro de Accidentes en </a:t>
            </a:r>
            <a:r>
              <a:rPr lang="es-ES" b="1" dirty="0" smtClean="0">
                <a:solidFill>
                  <a:schemeClr val="accent1"/>
                </a:solidFill>
                <a:latin typeface="+mj-lt"/>
              </a:rPr>
              <a:t>España</a:t>
            </a:r>
            <a:endParaRPr lang="es-ES" dirty="0"/>
          </a:p>
        </p:txBody>
      </p:sp>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908720"/>
            <a:ext cx="5544616" cy="864096"/>
          </a:xfrm>
          <a:solidFill>
            <a:schemeClr val="accent3">
              <a:lumMod val="20000"/>
              <a:lumOff val="80000"/>
            </a:schemeClr>
          </a:solidFill>
        </p:spPr>
        <p:txBody>
          <a:bodyPr>
            <a:normAutofit fontScale="90000"/>
          </a:bodyPr>
          <a:lstStyle/>
          <a:p>
            <a:r>
              <a:rPr lang="es-ES" sz="3200" b="1" dirty="0" smtClean="0"/>
              <a:t>Ranking de Accidentes</a:t>
            </a:r>
            <a:r>
              <a:rPr lang="es-ES" sz="3200" dirty="0" smtClean="0"/>
              <a:t> </a:t>
            </a:r>
            <a:r>
              <a:rPr lang="es-ES" sz="3200" dirty="0" smtClean="0"/>
              <a:t> </a:t>
            </a:r>
            <a:r>
              <a:rPr lang="es-ES" sz="3200" dirty="0" smtClean="0"/>
              <a:t>     </a:t>
            </a:r>
            <a:br>
              <a:rPr lang="es-ES" sz="3200" dirty="0" smtClean="0"/>
            </a:br>
            <a:r>
              <a:rPr lang="es-ES" sz="2000" b="1" dirty="0" smtClean="0"/>
              <a:t>Enero a Diciembre 2015</a:t>
            </a:r>
            <a:r>
              <a:rPr lang="es-ES" sz="2000" dirty="0" smtClean="0"/>
              <a:t> </a:t>
            </a:r>
            <a:endParaRPr lang="es-ES" sz="2000" dirty="0"/>
          </a:p>
        </p:txBody>
      </p:sp>
      <p:pic>
        <p:nvPicPr>
          <p:cNvPr id="110594" name="Picture 2"/>
          <p:cNvPicPr>
            <a:picLocks noGrp="1" noChangeAspect="1" noChangeArrowheads="1"/>
          </p:cNvPicPr>
          <p:nvPr>
            <p:ph idx="1"/>
          </p:nvPr>
        </p:nvPicPr>
        <p:blipFill>
          <a:blip r:embed="rId2" cstate="print"/>
          <a:srcRect/>
          <a:stretch>
            <a:fillRect/>
          </a:stretch>
        </p:blipFill>
        <p:spPr bwMode="auto">
          <a:xfrm>
            <a:off x="467544" y="2204864"/>
            <a:ext cx="8229600" cy="2921979"/>
          </a:xfrm>
          <a:prstGeom prst="rect">
            <a:avLst/>
          </a:prstGeom>
          <a:noFill/>
          <a:ln w="9525">
            <a:noFill/>
            <a:miter lim="800000"/>
            <a:headEnd/>
            <a:tailEnd/>
          </a:ln>
          <a:effectLst/>
        </p:spPr>
      </p:pic>
      <p:pic>
        <p:nvPicPr>
          <p:cNvPr id="5" name="3 Imagen"/>
          <p:cNvPicPr>
            <a:picLocks noChangeAspect="1"/>
          </p:cNvPicPr>
          <p:nvPr/>
        </p:nvPicPr>
        <p:blipFill>
          <a:blip r:embed="rId3" cstate="print"/>
          <a:srcRect/>
          <a:stretch>
            <a:fillRect/>
          </a:stretch>
        </p:blipFill>
        <p:spPr bwMode="auto">
          <a:xfrm>
            <a:off x="7524328" y="6308422"/>
            <a:ext cx="1368152" cy="386807"/>
          </a:xfrm>
          <a:prstGeom prst="rect">
            <a:avLst/>
          </a:prstGeom>
          <a:noFill/>
          <a:ln w="9525">
            <a:noFill/>
            <a:miter lim="800000"/>
            <a:headEnd/>
            <a:tailEnd/>
          </a:ln>
        </p:spPr>
      </p:pic>
      <p:sp>
        <p:nvSpPr>
          <p:cNvPr id="6" name="5 CuadroTexto"/>
          <p:cNvSpPr txBox="1"/>
          <p:nvPr/>
        </p:nvSpPr>
        <p:spPr>
          <a:xfrm>
            <a:off x="467544" y="5445224"/>
            <a:ext cx="6696744" cy="923330"/>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s-ES" dirty="0" smtClean="0">
                <a:latin typeface="Calibri" pitchFamily="34" charset="0"/>
              </a:rPr>
              <a:t> El Top 10, representa el 55% de la cuota de mercado. </a:t>
            </a:r>
          </a:p>
          <a:p>
            <a:pPr>
              <a:buFont typeface="Arial" pitchFamily="34" charset="0"/>
              <a:buChar char="•"/>
            </a:pPr>
            <a:r>
              <a:rPr lang="es-ES" kern="0" dirty="0" smtClean="0">
                <a:solidFill>
                  <a:srgbClr val="002960"/>
                </a:solidFill>
                <a:latin typeface="Calibri" pitchFamily="34" charset="0"/>
              </a:rPr>
              <a:t> </a:t>
            </a:r>
            <a:r>
              <a:rPr lang="es-ES" kern="0" dirty="0" smtClean="0">
                <a:latin typeface="Calibri" pitchFamily="34" charset="0"/>
              </a:rPr>
              <a:t>Competidores</a:t>
            </a:r>
            <a:r>
              <a:rPr lang="es-ES" kern="0" dirty="0" smtClean="0">
                <a:latin typeface="Calibri" pitchFamily="34" charset="0"/>
              </a:rPr>
              <a:t>: poca presencia de aseguradoras generalistas</a:t>
            </a:r>
            <a:endParaRPr lang="es-ES" dirty="0" smtClean="0">
              <a:latin typeface="Calibri" pitchFamily="34" charset="0"/>
            </a:endParaRPr>
          </a:p>
          <a:p>
            <a:pPr>
              <a:buFont typeface="Arial" pitchFamily="34" charset="0"/>
              <a:buChar char="•"/>
            </a:pPr>
            <a:r>
              <a:rPr lang="es-ES" dirty="0" smtClean="0">
                <a:latin typeface="Calibri" pitchFamily="34" charset="0"/>
              </a:rPr>
              <a:t> No se trata de un mercado especialmente concentrado.</a:t>
            </a:r>
            <a:r>
              <a:rPr lang="es-ES" b="1" kern="0" dirty="0" smtClean="0">
                <a:solidFill>
                  <a:srgbClr val="002960"/>
                </a:solidFill>
                <a:latin typeface="Calibri" pitchFamily="34" charset="0"/>
              </a:rPr>
              <a:t> </a:t>
            </a:r>
          </a:p>
        </p:txBody>
      </p:sp>
      <p:pic>
        <p:nvPicPr>
          <p:cNvPr id="7"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052736"/>
            <a:ext cx="7848872" cy="648072"/>
          </a:xfrm>
          <a:solidFill>
            <a:schemeClr val="accent3">
              <a:lumMod val="20000"/>
              <a:lumOff val="80000"/>
            </a:schemeClr>
          </a:solidFill>
        </p:spPr>
        <p:txBody>
          <a:bodyPr>
            <a:normAutofit fontScale="90000"/>
          </a:bodyPr>
          <a:lstStyle/>
          <a:p>
            <a:r>
              <a:rPr lang="es-ES" sz="2000" b="1" dirty="0" smtClean="0"/>
              <a:t>ACCIDENTES</a:t>
            </a:r>
            <a:r>
              <a:rPr lang="es-ES" sz="2000" b="1" dirty="0" smtClean="0"/>
              <a:t>. CUOTA DE MERCADO POR CANALES </a:t>
            </a:r>
            <a:r>
              <a:rPr lang="es-ES" sz="2000" b="1" dirty="0" smtClean="0"/>
              <a:t>(Datos </a:t>
            </a:r>
            <a:r>
              <a:rPr lang="es-ES" sz="2000" b="1" dirty="0" smtClean="0"/>
              <a:t>2014</a:t>
            </a:r>
            <a:r>
              <a:rPr lang="es-ES" sz="2000" dirty="0" smtClean="0"/>
              <a:t> </a:t>
            </a:r>
            <a:r>
              <a:rPr lang="es-ES" sz="2000" b="1" dirty="0" smtClean="0"/>
              <a:t>-% primas)</a:t>
            </a:r>
            <a:endParaRPr lang="es-ES" sz="2000" dirty="0"/>
          </a:p>
        </p:txBody>
      </p:sp>
      <p:graphicFrame>
        <p:nvGraphicFramePr>
          <p:cNvPr id="7" name="1 Gráfico"/>
          <p:cNvGraphicFramePr>
            <a:graphicFrameLocks noGrp="1"/>
          </p:cNvGraphicFramePr>
          <p:nvPr>
            <p:ph idx="1"/>
          </p:nvPr>
        </p:nvGraphicFramePr>
        <p:xfrm>
          <a:off x="395536" y="1988840"/>
          <a:ext cx="7920880" cy="35283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2 Gráfico"/>
          <p:cNvGraphicFramePr/>
          <p:nvPr/>
        </p:nvGraphicFramePr>
        <p:xfrm>
          <a:off x="4644008" y="2708920"/>
          <a:ext cx="3888432" cy="2808312"/>
        </p:xfrm>
        <a:graphic>
          <a:graphicData uri="http://schemas.openxmlformats.org/drawingml/2006/chart">
            <c:chart xmlns:c="http://schemas.openxmlformats.org/drawingml/2006/chart" xmlns:r="http://schemas.openxmlformats.org/officeDocument/2006/relationships" r:id="rId3"/>
          </a:graphicData>
        </a:graphic>
      </p:graphicFrame>
      <p:sp>
        <p:nvSpPr>
          <p:cNvPr id="11" name="10 CuadroTexto"/>
          <p:cNvSpPr txBox="1"/>
          <p:nvPr/>
        </p:nvSpPr>
        <p:spPr>
          <a:xfrm>
            <a:off x="467544" y="5013176"/>
            <a:ext cx="6336704" cy="1224136"/>
          </a:xfrm>
          <a:prstGeom prst="rect">
            <a:avLst/>
          </a:prstGeom>
          <a:solidFill>
            <a:schemeClr val="accent2">
              <a:lumMod val="20000"/>
              <a:lumOff val="80000"/>
            </a:schemeClr>
          </a:solidFill>
        </p:spPr>
        <p:txBody>
          <a:bodyPr wrap="square" rtlCol="0">
            <a:spAutoFit/>
          </a:bodyPr>
          <a:lstStyle/>
          <a:p>
            <a:pPr>
              <a:buFont typeface="Arial" pitchFamily="34" charset="0"/>
              <a:buChar char="•"/>
            </a:pPr>
            <a:r>
              <a:rPr lang="es-ES" dirty="0" smtClean="0">
                <a:latin typeface="Calibri" pitchFamily="34" charset="0"/>
              </a:rPr>
              <a:t> El mercado está dominado por los Agentes y Corredores</a:t>
            </a:r>
          </a:p>
          <a:p>
            <a:pPr>
              <a:buFont typeface="Arial" pitchFamily="34" charset="0"/>
              <a:buChar char="•"/>
            </a:pPr>
            <a:r>
              <a:rPr lang="es-ES" dirty="0" smtClean="0">
                <a:latin typeface="Calibri" pitchFamily="34" charset="0"/>
              </a:rPr>
              <a:t> </a:t>
            </a:r>
            <a:r>
              <a:rPr lang="es-ES" dirty="0" smtClean="0">
                <a:latin typeface="Calibri" pitchFamily="34" charset="0"/>
              </a:rPr>
              <a:t>Corredores </a:t>
            </a:r>
            <a:r>
              <a:rPr lang="es-ES" dirty="0" smtClean="0">
                <a:latin typeface="Calibri" pitchFamily="34" charset="0"/>
              </a:rPr>
              <a:t>y </a:t>
            </a:r>
            <a:r>
              <a:rPr lang="es-ES" dirty="0" smtClean="0">
                <a:latin typeface="Calibri" pitchFamily="34" charset="0"/>
              </a:rPr>
              <a:t>Operadores </a:t>
            </a:r>
            <a:r>
              <a:rPr lang="es-ES" dirty="0" smtClean="0">
                <a:latin typeface="Calibri" pitchFamily="34" charset="0"/>
              </a:rPr>
              <a:t>de Banca seguros son los canales que </a:t>
            </a:r>
            <a:r>
              <a:rPr lang="es-ES" dirty="0" smtClean="0">
                <a:latin typeface="Calibri" pitchFamily="34" charset="0"/>
              </a:rPr>
              <a:t>crecieron </a:t>
            </a:r>
            <a:r>
              <a:rPr lang="es-ES" dirty="0" smtClean="0">
                <a:latin typeface="Calibri" pitchFamily="34" charset="0"/>
              </a:rPr>
              <a:t>con más fuerza </a:t>
            </a:r>
            <a:endParaRPr lang="es-ES" dirty="0" smtClean="0">
              <a:latin typeface="Calibri" pitchFamily="34" charset="0"/>
            </a:endParaRPr>
          </a:p>
          <a:p>
            <a:pPr>
              <a:buFont typeface="Arial" pitchFamily="34" charset="0"/>
              <a:buChar char="•"/>
            </a:pPr>
            <a:r>
              <a:rPr lang="es-ES" dirty="0" smtClean="0">
                <a:latin typeface="Calibri" pitchFamily="34" charset="0"/>
              </a:rPr>
              <a:t>el </a:t>
            </a:r>
            <a:r>
              <a:rPr lang="es-ES" dirty="0" smtClean="0">
                <a:latin typeface="Calibri" pitchFamily="34" charset="0"/>
              </a:rPr>
              <a:t>Canal de Agentes, que parece perder algo de peso</a:t>
            </a:r>
            <a:r>
              <a:rPr lang="es-ES" dirty="0" smtClean="0">
                <a:latin typeface="Calibri" pitchFamily="34" charset="0"/>
              </a:rPr>
              <a:t>.</a:t>
            </a:r>
            <a:endParaRPr lang="es-ES" dirty="0"/>
          </a:p>
        </p:txBody>
      </p:sp>
      <p:pic>
        <p:nvPicPr>
          <p:cNvPr id="12"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pic>
        <p:nvPicPr>
          <p:cNvPr id="13" name="3 Imagen"/>
          <p:cNvPicPr>
            <a:picLocks noChangeAspect="1"/>
          </p:cNvPicPr>
          <p:nvPr/>
        </p:nvPicPr>
        <p:blipFill>
          <a:blip r:embed="rId5" cstate="print"/>
          <a:srcRect/>
          <a:stretch>
            <a:fillRect/>
          </a:stretch>
        </p:blipFill>
        <p:spPr bwMode="auto">
          <a:xfrm>
            <a:off x="7524328" y="6165304"/>
            <a:ext cx="1368152" cy="38680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23528" y="1988840"/>
            <a:ext cx="8496944" cy="1224136"/>
          </a:xfrm>
          <a:solidFill>
            <a:schemeClr val="accent6">
              <a:lumMod val="20000"/>
              <a:lumOff val="80000"/>
            </a:schemeClr>
          </a:solidFill>
        </p:spPr>
        <p:txBody>
          <a:bodyPr>
            <a:normAutofit fontScale="25000" lnSpcReduction="20000"/>
          </a:bodyPr>
          <a:lstStyle/>
          <a:p>
            <a:pPr>
              <a:buNone/>
            </a:pPr>
            <a:r>
              <a:rPr lang="es-ES" sz="8000" dirty="0" smtClean="0">
                <a:latin typeface="Calibri" pitchFamily="34" charset="0"/>
              </a:rPr>
              <a:t>	</a:t>
            </a:r>
          </a:p>
          <a:p>
            <a:pPr>
              <a:buNone/>
            </a:pPr>
            <a:r>
              <a:rPr lang="es-ES" sz="8000" dirty="0" smtClean="0">
                <a:latin typeface="Calibri" pitchFamily="34" charset="0"/>
              </a:rPr>
              <a:t>	En los años de crisis este tipo de coberturas se ve especialmente afectada y en concreto en los seguros individuales, al percibirlos como complementarios y no fundamentales.</a:t>
            </a:r>
          </a:p>
          <a:p>
            <a:pPr>
              <a:buNone/>
            </a:pPr>
            <a:r>
              <a:rPr lang="es-ES" sz="8000" dirty="0" smtClean="0">
                <a:latin typeface="Calibri" pitchFamily="34" charset="0"/>
              </a:rPr>
              <a:t>	</a:t>
            </a:r>
          </a:p>
          <a:p>
            <a:pPr>
              <a:buNone/>
            </a:pPr>
            <a:r>
              <a:rPr lang="es-ES" sz="8000" dirty="0" smtClean="0">
                <a:latin typeface="Calibri" pitchFamily="34" charset="0"/>
              </a:rPr>
              <a:t>	</a:t>
            </a:r>
            <a:endParaRPr lang="es-ES" sz="8000" b="1" dirty="0" smtClean="0">
              <a:latin typeface="Calibri" pitchFamily="34" charset="0"/>
            </a:endParaRPr>
          </a:p>
          <a:p>
            <a:pPr>
              <a:buNone/>
            </a:pPr>
            <a:r>
              <a:rPr lang="es-ES" sz="8000" dirty="0" smtClean="0">
                <a:latin typeface="Calibri" pitchFamily="34" charset="0"/>
              </a:rPr>
              <a:t>	</a:t>
            </a:r>
          </a:p>
          <a:p>
            <a:pPr>
              <a:buNone/>
            </a:pPr>
            <a:endParaRPr lang="es-ES" sz="5100" b="1" dirty="0" smtClean="0">
              <a:latin typeface="Calibri" pitchFamily="34" charset="0"/>
            </a:endParaRPr>
          </a:p>
          <a:p>
            <a:endParaRPr lang="es-ES" dirty="0"/>
          </a:p>
        </p:txBody>
      </p:sp>
      <p:pic>
        <p:nvPicPr>
          <p:cNvPr id="3074" name="Picture 2"/>
          <p:cNvPicPr>
            <a:picLocks noChangeAspect="1" noChangeArrowheads="1"/>
          </p:cNvPicPr>
          <p:nvPr/>
        </p:nvPicPr>
        <p:blipFill>
          <a:blip r:embed="rId2" cstate="print"/>
          <a:srcRect/>
          <a:stretch>
            <a:fillRect/>
          </a:stretch>
        </p:blipFill>
        <p:spPr bwMode="auto">
          <a:xfrm>
            <a:off x="4567763" y="3801616"/>
            <a:ext cx="4576237" cy="3056384"/>
          </a:xfrm>
          <a:prstGeom prst="rect">
            <a:avLst/>
          </a:prstGeom>
          <a:noFill/>
          <a:ln w="9525">
            <a:noFill/>
            <a:miter lim="800000"/>
            <a:headEnd/>
            <a:tailEnd/>
          </a:ln>
          <a:effectLst/>
        </p:spPr>
      </p:pic>
      <p:sp>
        <p:nvSpPr>
          <p:cNvPr id="7" name="6 CuadroTexto"/>
          <p:cNvSpPr txBox="1"/>
          <p:nvPr/>
        </p:nvSpPr>
        <p:spPr>
          <a:xfrm>
            <a:off x="323528" y="3645024"/>
            <a:ext cx="3816424" cy="2554545"/>
          </a:xfrm>
          <a:prstGeom prst="rect">
            <a:avLst/>
          </a:prstGeom>
          <a:solidFill>
            <a:schemeClr val="accent2">
              <a:lumMod val="75000"/>
            </a:schemeClr>
          </a:solidFill>
        </p:spPr>
        <p:txBody>
          <a:bodyPr wrap="square" rtlCol="0">
            <a:spAutoFit/>
          </a:bodyPr>
          <a:lstStyle/>
          <a:p>
            <a:r>
              <a:rPr lang="es-ES" sz="2000" dirty="0" smtClean="0">
                <a:solidFill>
                  <a:schemeClr val="bg1"/>
                </a:solidFill>
                <a:latin typeface="Calibri" pitchFamily="34" charset="0"/>
              </a:rPr>
              <a:t>Parece necesario dirigir los esfuerzos comerciales hacia los </a:t>
            </a:r>
            <a:r>
              <a:rPr lang="es-ES" sz="2000" b="1" dirty="0" smtClean="0">
                <a:solidFill>
                  <a:schemeClr val="bg1"/>
                </a:solidFill>
                <a:latin typeface="Calibri" pitchFamily="34" charset="0"/>
              </a:rPr>
              <a:t>autónomos, pequeños empresarios o profesionales liberales</a:t>
            </a:r>
            <a:r>
              <a:rPr lang="es-ES" sz="2000" dirty="0" smtClean="0">
                <a:solidFill>
                  <a:schemeClr val="bg1"/>
                </a:solidFill>
                <a:latin typeface="Calibri" pitchFamily="34" charset="0"/>
              </a:rPr>
              <a:t> como clave para que el ramo de Accidentes tome mayor fuerza en las carteras del mediador.</a:t>
            </a:r>
            <a:endParaRPr lang="es-ES" sz="2000" dirty="0">
              <a:solidFill>
                <a:schemeClr val="bg1"/>
              </a:solidFill>
            </a:endParaRPr>
          </a:p>
        </p:txBody>
      </p:sp>
      <p:sp>
        <p:nvSpPr>
          <p:cNvPr id="9" name="8 Título"/>
          <p:cNvSpPr>
            <a:spLocks noGrp="1"/>
          </p:cNvSpPr>
          <p:nvPr>
            <p:ph type="title"/>
          </p:nvPr>
        </p:nvSpPr>
        <p:spPr>
          <a:xfrm>
            <a:off x="1259632" y="908720"/>
            <a:ext cx="6768752" cy="720080"/>
          </a:xfrm>
        </p:spPr>
        <p:style>
          <a:lnRef idx="3">
            <a:schemeClr val="lt1"/>
          </a:lnRef>
          <a:fillRef idx="1">
            <a:schemeClr val="accent1"/>
          </a:fillRef>
          <a:effectRef idx="1">
            <a:schemeClr val="accent1"/>
          </a:effectRef>
          <a:fontRef idx="minor">
            <a:schemeClr val="lt1"/>
          </a:fontRef>
        </p:style>
        <p:txBody>
          <a:bodyPr>
            <a:normAutofit/>
          </a:bodyPr>
          <a:lstStyle/>
          <a:p>
            <a:r>
              <a:rPr lang="es-ES" sz="2800" b="1" dirty="0" smtClean="0"/>
              <a:t>Evolución del Seguro de Accidentes</a:t>
            </a:r>
            <a:endParaRPr lang="es-ES" sz="2800" b="1" dirty="0"/>
          </a:p>
        </p:txBody>
      </p:sp>
      <p:pic>
        <p:nvPicPr>
          <p:cNvPr id="6"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endParaRPr lang="es-ES" dirty="0"/>
          </a:p>
          <a:p>
            <a:endParaRPr lang="es-ES" dirty="0" smtClean="0"/>
          </a:p>
          <a:p>
            <a:pPr lvl="6">
              <a:buNone/>
            </a:pPr>
            <a:r>
              <a:rPr lang="es-ES" dirty="0" smtClean="0"/>
              <a:t>	</a:t>
            </a:r>
            <a:r>
              <a:rPr lang="es-ES" sz="4000" b="1" dirty="0" smtClean="0">
                <a:solidFill>
                  <a:schemeClr val="accent1"/>
                </a:solidFill>
                <a:latin typeface="Calibri" pitchFamily="34" charset="0"/>
              </a:rPr>
              <a:t>MUCHAS GRACIAS!!!!!</a:t>
            </a:r>
            <a:endParaRPr lang="es-ES" sz="4000" b="1" dirty="0">
              <a:solidFill>
                <a:schemeClr val="accent1"/>
              </a:solidFill>
              <a:latin typeface="Calibri" pitchFamily="34" charset="0"/>
            </a:endParaRPr>
          </a:p>
        </p:txBody>
      </p:sp>
      <p:pic>
        <p:nvPicPr>
          <p:cNvPr id="4" name="Imagen 15" descr="JPG LOGO CMSAB POSITIVO"/>
          <p:cNvPicPr>
            <a:picLocks noChangeAspect="1" noChangeArrowheads="1"/>
          </p:cNvPicPr>
          <p:nvPr/>
        </p:nvPicPr>
        <p:blipFill>
          <a:blip r:embed="rId2"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548680"/>
            <a:ext cx="8229600" cy="1066800"/>
          </a:xfrm>
        </p:spPr>
        <p:txBody>
          <a:bodyPr>
            <a:normAutofit/>
          </a:bodyPr>
          <a:lstStyle/>
          <a:p>
            <a:r>
              <a:rPr lang="es-ES" sz="3600" dirty="0" smtClean="0"/>
              <a:t>Factores de Riesgo</a:t>
            </a:r>
            <a:endParaRPr lang="es-ES" sz="3600" dirty="0"/>
          </a:p>
        </p:txBody>
      </p:sp>
      <p:sp>
        <p:nvSpPr>
          <p:cNvPr id="3" name="2 Marcador de contenido"/>
          <p:cNvSpPr>
            <a:spLocks noGrp="1"/>
          </p:cNvSpPr>
          <p:nvPr>
            <p:ph idx="1"/>
          </p:nvPr>
        </p:nvSpPr>
        <p:spPr>
          <a:xfrm>
            <a:off x="251520" y="1628800"/>
            <a:ext cx="8496944" cy="1296144"/>
          </a:xfrm>
          <a:solidFill>
            <a:schemeClr val="accent3">
              <a:lumMod val="20000"/>
              <a:lumOff val="80000"/>
            </a:schemeClr>
          </a:solidFill>
        </p:spPr>
        <p:txBody>
          <a:bodyPr>
            <a:normAutofit fontScale="92500" lnSpcReduction="20000"/>
          </a:bodyPr>
          <a:lstStyle/>
          <a:p>
            <a:pPr marL="681228" indent="-571500">
              <a:buFont typeface="Wingdings" pitchFamily="2" charset="2"/>
              <a:buChar char="q"/>
            </a:pPr>
            <a:r>
              <a:rPr lang="es-ES" sz="2400" b="1" dirty="0" smtClean="0">
                <a:latin typeface="Calibri" pitchFamily="34" charset="0"/>
              </a:rPr>
              <a:t>Riesgo de Salud</a:t>
            </a:r>
            <a:r>
              <a:rPr lang="es-ES" sz="2400" dirty="0" smtClean="0">
                <a:latin typeface="Calibri" pitchFamily="34" charset="0"/>
              </a:rPr>
              <a:t>. Las condiciones de seguro se aseguran para un asegurado en condiciones normales de salud. Cuando el solicitante padece un deterioro de esta, se pueden dar circunstancias que debamos conocer y valorar:</a:t>
            </a:r>
          </a:p>
        </p:txBody>
      </p:sp>
      <p:pic>
        <p:nvPicPr>
          <p:cNvPr id="5122" name="Picture 2" descr="C:\Program Files (x86)\Microsoft Office\MEDIA\CAGCAT10\j0240719.wmf"/>
          <p:cNvPicPr>
            <a:picLocks noChangeAspect="1" noChangeArrowheads="1"/>
          </p:cNvPicPr>
          <p:nvPr/>
        </p:nvPicPr>
        <p:blipFill>
          <a:blip r:embed="rId3" cstate="print"/>
          <a:srcRect/>
          <a:stretch>
            <a:fillRect/>
          </a:stretch>
        </p:blipFill>
        <p:spPr bwMode="auto">
          <a:xfrm>
            <a:off x="7980363" y="4869160"/>
            <a:ext cx="1163637" cy="1827213"/>
          </a:xfrm>
          <a:prstGeom prst="rect">
            <a:avLst/>
          </a:prstGeom>
          <a:noFill/>
        </p:spPr>
      </p:pic>
      <p:sp>
        <p:nvSpPr>
          <p:cNvPr id="6" name="5 CuadroTexto"/>
          <p:cNvSpPr txBox="1"/>
          <p:nvPr/>
        </p:nvSpPr>
        <p:spPr>
          <a:xfrm>
            <a:off x="251520" y="3103126"/>
            <a:ext cx="6840760" cy="3477875"/>
          </a:xfrm>
          <a:prstGeom prst="rect">
            <a:avLst/>
          </a:prstGeom>
          <a:solidFill>
            <a:schemeClr val="accent2">
              <a:lumMod val="20000"/>
              <a:lumOff val="80000"/>
            </a:schemeClr>
          </a:solidFill>
        </p:spPr>
        <p:txBody>
          <a:bodyPr wrap="square" rtlCol="0">
            <a:spAutoFit/>
          </a:bodyPr>
          <a:lstStyle/>
          <a:p>
            <a:pPr>
              <a:buFont typeface="Wingdings" pitchFamily="2" charset="2"/>
              <a:buChar char="Ø"/>
            </a:pPr>
            <a:r>
              <a:rPr lang="es-ES" sz="2000" dirty="0" smtClean="0">
                <a:latin typeface="Calibri" pitchFamily="34" charset="0"/>
              </a:rPr>
              <a:t> La existencia de una enfermedad determinada, puede influir en propensión a la ocurrencia de accidentes</a:t>
            </a:r>
          </a:p>
          <a:p>
            <a:pPr>
              <a:buFont typeface="Wingdings" pitchFamily="2" charset="2"/>
              <a:buChar char="Ø"/>
            </a:pPr>
            <a:r>
              <a:rPr lang="es-ES" sz="2000" dirty="0" smtClean="0">
                <a:latin typeface="Calibri" pitchFamily="34" charset="0"/>
              </a:rPr>
              <a:t> El asegurado enfermo tendrá períodos de recuperación más largos.</a:t>
            </a:r>
          </a:p>
          <a:p>
            <a:pPr>
              <a:buFont typeface="Wingdings" pitchFamily="2" charset="2"/>
              <a:buChar char="Ø"/>
            </a:pPr>
            <a:r>
              <a:rPr lang="es-ES" sz="2000" dirty="0" smtClean="0">
                <a:latin typeface="Calibri" pitchFamily="34" charset="0"/>
              </a:rPr>
              <a:t> Una enfermedad grave puede impedir la recuperación tras un accidente.</a:t>
            </a:r>
          </a:p>
          <a:p>
            <a:pPr>
              <a:buFont typeface="Wingdings" pitchFamily="2" charset="2"/>
              <a:buChar char="Ø"/>
            </a:pPr>
            <a:r>
              <a:rPr lang="es-ES" sz="2000" dirty="0" smtClean="0">
                <a:latin typeface="Calibri" pitchFamily="34" charset="0"/>
              </a:rPr>
              <a:t> Los gastos de curación pueden ser más elevados en un asegurado enfermo.</a:t>
            </a:r>
          </a:p>
          <a:p>
            <a:pPr>
              <a:buFont typeface="Wingdings" pitchFamily="2" charset="2"/>
              <a:buChar char="Ø"/>
            </a:pPr>
            <a:r>
              <a:rPr lang="es-ES" sz="2000" dirty="0" smtClean="0">
                <a:latin typeface="Calibri" pitchFamily="34" charset="0"/>
              </a:rPr>
              <a:t>La determinación de la indemnización puede presentar complejidad por la dificultad para definir los efectos del accidente de los de la enfermedad preexistente</a:t>
            </a:r>
            <a:r>
              <a:rPr lang="es-ES" sz="2000" dirty="0" smtClean="0">
                <a:latin typeface="Calibri" pitchFamily="34" charset="0"/>
              </a:rPr>
              <a:t>.</a:t>
            </a:r>
            <a:endParaRPr lang="es-ES" dirty="0"/>
          </a:p>
        </p:txBody>
      </p:sp>
      <p:pic>
        <p:nvPicPr>
          <p:cNvPr id="7"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51520" y="2204864"/>
            <a:ext cx="8172400" cy="1228028"/>
          </a:xfrm>
          <a:prstGeom prst="rect">
            <a:avLst/>
          </a:prstGeom>
          <a:solidFill>
            <a:schemeClr val="accent3">
              <a:lumMod val="20000"/>
              <a:lumOff val="80000"/>
            </a:schemeClr>
          </a:solidFill>
        </p:spPr>
        <p:txBody>
          <a:bodyPr wrap="square" rtlCol="0">
            <a:spAutoFit/>
          </a:bodyPr>
          <a:lstStyle/>
          <a:p>
            <a:pPr marL="681228" indent="-571500">
              <a:lnSpc>
                <a:spcPct val="90000"/>
              </a:lnSpc>
              <a:spcBef>
                <a:spcPts val="300"/>
              </a:spcBef>
              <a:buClr>
                <a:schemeClr val="accent3"/>
              </a:buClr>
              <a:buFont typeface="Wingdings" pitchFamily="2" charset="2"/>
              <a:buChar char="q"/>
            </a:pPr>
            <a:r>
              <a:rPr lang="es-ES" sz="2200" b="1" dirty="0" smtClean="0">
                <a:latin typeface="Calibri" pitchFamily="34" charset="0"/>
              </a:rPr>
              <a:t>Riesgo </a:t>
            </a:r>
            <a:r>
              <a:rPr lang="es-ES" sz="2200" b="1" dirty="0">
                <a:latin typeface="Calibri" pitchFamily="34" charset="0"/>
              </a:rPr>
              <a:t>de Edad. </a:t>
            </a:r>
            <a:r>
              <a:rPr lang="es-ES" sz="2000" dirty="0">
                <a:latin typeface="Calibri" pitchFamily="34" charset="0"/>
              </a:rPr>
              <a:t>Además de los requisitos legales sobre edad </a:t>
            </a:r>
            <a:r>
              <a:rPr lang="es-ES" sz="2000" dirty="0" smtClean="0">
                <a:latin typeface="Calibri" pitchFamily="34" charset="0"/>
              </a:rPr>
              <a:t>mínima para </a:t>
            </a:r>
            <a:r>
              <a:rPr lang="es-ES" sz="2000" dirty="0">
                <a:latin typeface="Calibri" pitchFamily="34" charset="0"/>
              </a:rPr>
              <a:t>contratación de seguros sobre la vida, de aplicación también en los supuestos de </a:t>
            </a:r>
            <a:r>
              <a:rPr lang="es-ES" sz="2000" dirty="0" smtClean="0">
                <a:latin typeface="Calibri" pitchFamily="34" charset="0"/>
              </a:rPr>
              <a:t>muerte por accidente, </a:t>
            </a:r>
            <a:r>
              <a:rPr lang="es-ES" sz="2000" dirty="0">
                <a:latin typeface="Calibri" pitchFamily="34" charset="0"/>
              </a:rPr>
              <a:t>es necesario establecer edades límite para contratación y renovación. </a:t>
            </a:r>
            <a:endParaRPr lang="es-ES" sz="2000" dirty="0"/>
          </a:p>
        </p:txBody>
      </p:sp>
      <p:sp>
        <p:nvSpPr>
          <p:cNvPr id="5" name="4 CuadroTexto"/>
          <p:cNvSpPr txBox="1"/>
          <p:nvPr/>
        </p:nvSpPr>
        <p:spPr>
          <a:xfrm>
            <a:off x="1691680" y="908720"/>
            <a:ext cx="5040560" cy="707886"/>
          </a:xfrm>
          <a:prstGeom prst="rect">
            <a:avLst/>
          </a:prstGeom>
          <a:noFill/>
        </p:spPr>
        <p:txBody>
          <a:bodyPr wrap="square" rtlCol="0">
            <a:spAutoFit/>
          </a:bodyPr>
          <a:lstStyle/>
          <a:p>
            <a:r>
              <a:rPr lang="es-ES" sz="4000" dirty="0" smtClean="0">
                <a:latin typeface="+mj-lt"/>
              </a:rPr>
              <a:t>Factores de Riesgo</a:t>
            </a:r>
            <a:endParaRPr lang="es-ES" sz="4000" dirty="0">
              <a:latin typeface="+mj-lt"/>
            </a:endParaRPr>
          </a:p>
        </p:txBody>
      </p:sp>
      <p:sp>
        <p:nvSpPr>
          <p:cNvPr id="6" name="5 CuadroTexto"/>
          <p:cNvSpPr txBox="1"/>
          <p:nvPr/>
        </p:nvSpPr>
        <p:spPr>
          <a:xfrm>
            <a:off x="467544" y="4221088"/>
            <a:ext cx="4176464" cy="1631216"/>
          </a:xfrm>
          <a:prstGeom prst="rect">
            <a:avLst/>
          </a:prstGeom>
          <a:solidFill>
            <a:schemeClr val="accent2">
              <a:lumMod val="20000"/>
              <a:lumOff val="80000"/>
            </a:schemeClr>
          </a:solidFill>
        </p:spPr>
        <p:txBody>
          <a:bodyPr wrap="square" rtlCol="0">
            <a:spAutoFit/>
          </a:bodyPr>
          <a:lstStyle/>
          <a:p>
            <a:pPr>
              <a:buNone/>
            </a:pPr>
            <a:r>
              <a:rPr lang="es-ES" sz="2000" dirty="0" smtClean="0">
                <a:latin typeface="Calibri" pitchFamily="34" charset="0"/>
              </a:rPr>
              <a:t>Esta limitación por la edad tiene su razón de ser por la reducción en los reflejos y agilidad, así como la recuperación más lenta y difícil en las personas de edad más avanzada.</a:t>
            </a:r>
          </a:p>
        </p:txBody>
      </p:sp>
      <p:pic>
        <p:nvPicPr>
          <p:cNvPr id="33794" name="Picture 2" descr="Imagen relacionada">
            <a:hlinkClick r:id="rId2"/>
          </p:cNvPr>
          <p:cNvPicPr>
            <a:picLocks noChangeAspect="1" noChangeArrowheads="1"/>
          </p:cNvPicPr>
          <p:nvPr/>
        </p:nvPicPr>
        <p:blipFill>
          <a:blip r:embed="rId3" cstate="print"/>
          <a:srcRect/>
          <a:stretch>
            <a:fillRect/>
          </a:stretch>
        </p:blipFill>
        <p:spPr bwMode="auto">
          <a:xfrm>
            <a:off x="5508104" y="4941168"/>
            <a:ext cx="3456384" cy="1728192"/>
          </a:xfrm>
          <a:prstGeom prst="rect">
            <a:avLst/>
          </a:prstGeom>
          <a:noFill/>
        </p:spPr>
      </p:pic>
      <p:pic>
        <p:nvPicPr>
          <p:cNvPr id="7" name="Imagen 15" descr="JPG LOGO CMSAB POSITIVO"/>
          <p:cNvPicPr>
            <a:picLocks noChangeAspect="1" noChangeArrowheads="1"/>
          </p:cNvPicPr>
          <p:nvPr/>
        </p:nvPicPr>
        <p:blipFill>
          <a:blip r:embed="rId4"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251520" y="1700808"/>
            <a:ext cx="8147248" cy="1395600"/>
          </a:xfrm>
          <a:solidFill>
            <a:schemeClr val="accent3">
              <a:lumMod val="20000"/>
              <a:lumOff val="80000"/>
            </a:schemeClr>
          </a:solidFill>
        </p:spPr>
        <p:txBody>
          <a:bodyPr>
            <a:normAutofit/>
          </a:bodyPr>
          <a:lstStyle/>
          <a:p>
            <a:pPr algn="just">
              <a:buFont typeface="Wingdings" pitchFamily="2" charset="2"/>
              <a:buChar char="q"/>
            </a:pPr>
            <a:r>
              <a:rPr lang="es-ES" sz="2000" dirty="0" smtClean="0">
                <a:latin typeface="Calibri" pitchFamily="34" charset="0"/>
              </a:rPr>
              <a:t>  </a:t>
            </a:r>
            <a:r>
              <a:rPr lang="es-ES" sz="2000" b="1" dirty="0" smtClean="0">
                <a:latin typeface="Calibri" pitchFamily="34" charset="0"/>
              </a:rPr>
              <a:t>Riesgo Subjetivo</a:t>
            </a:r>
            <a:r>
              <a:rPr lang="es-ES" sz="2000" dirty="0" smtClean="0">
                <a:latin typeface="Calibri" pitchFamily="34" charset="0"/>
              </a:rPr>
              <a:t>. Este riesgo es específico de cada persona, generado por sus propias características personales.</a:t>
            </a:r>
          </a:p>
          <a:p>
            <a:pPr algn="just">
              <a:buNone/>
            </a:pPr>
            <a:r>
              <a:rPr lang="es-ES" sz="2000" dirty="0" smtClean="0">
                <a:latin typeface="Calibri" pitchFamily="34" charset="0"/>
              </a:rPr>
              <a:t>	Los factores que pueden influir en cada solicitante son :</a:t>
            </a:r>
          </a:p>
        </p:txBody>
      </p:sp>
      <p:sp>
        <p:nvSpPr>
          <p:cNvPr id="5" name="4 CuadroTexto"/>
          <p:cNvSpPr txBox="1"/>
          <p:nvPr/>
        </p:nvSpPr>
        <p:spPr>
          <a:xfrm>
            <a:off x="1835696" y="764704"/>
            <a:ext cx="4680520" cy="707886"/>
          </a:xfrm>
          <a:prstGeom prst="rect">
            <a:avLst/>
          </a:prstGeom>
          <a:noFill/>
        </p:spPr>
        <p:txBody>
          <a:bodyPr wrap="square" rtlCol="0">
            <a:spAutoFit/>
          </a:bodyPr>
          <a:lstStyle/>
          <a:p>
            <a:r>
              <a:rPr lang="es-ES" sz="4000" dirty="0" smtClean="0">
                <a:latin typeface="+mj-lt"/>
              </a:rPr>
              <a:t>Factores de Riesgo</a:t>
            </a:r>
            <a:endParaRPr lang="es-ES" sz="4000" dirty="0">
              <a:latin typeface="+mj-lt"/>
            </a:endParaRPr>
          </a:p>
        </p:txBody>
      </p:sp>
      <p:sp>
        <p:nvSpPr>
          <p:cNvPr id="4" name="3 CuadroTexto"/>
          <p:cNvSpPr txBox="1"/>
          <p:nvPr/>
        </p:nvSpPr>
        <p:spPr>
          <a:xfrm>
            <a:off x="395536" y="3573016"/>
            <a:ext cx="4176464" cy="1631216"/>
          </a:xfrm>
          <a:prstGeom prst="rect">
            <a:avLst/>
          </a:prstGeom>
          <a:solidFill>
            <a:schemeClr val="accent2">
              <a:lumMod val="20000"/>
              <a:lumOff val="80000"/>
            </a:schemeClr>
          </a:solidFill>
        </p:spPr>
        <p:txBody>
          <a:bodyPr wrap="square" rtlCol="0">
            <a:spAutoFit/>
          </a:bodyPr>
          <a:lstStyle/>
          <a:p>
            <a:pPr>
              <a:buFont typeface="Wingdings" pitchFamily="2" charset="2"/>
              <a:buChar char="ü"/>
            </a:pPr>
            <a:r>
              <a:rPr lang="es-ES" sz="2000" dirty="0" smtClean="0">
                <a:latin typeface="Calibri" pitchFamily="34" charset="0"/>
              </a:rPr>
              <a:t>Actividades y hábitos personales</a:t>
            </a:r>
          </a:p>
          <a:p>
            <a:pPr>
              <a:buFont typeface="Wingdings" pitchFamily="2" charset="2"/>
              <a:buChar char="ü"/>
            </a:pPr>
            <a:r>
              <a:rPr lang="es-ES" sz="2000" dirty="0" smtClean="0">
                <a:latin typeface="Calibri" pitchFamily="34" charset="0"/>
              </a:rPr>
              <a:t>Situación socio económica</a:t>
            </a:r>
          </a:p>
          <a:p>
            <a:pPr>
              <a:buFont typeface="Wingdings" pitchFamily="2" charset="2"/>
              <a:buChar char="ü"/>
            </a:pPr>
            <a:r>
              <a:rPr lang="es-ES" sz="2000" dirty="0" smtClean="0">
                <a:latin typeface="Calibri" pitchFamily="34" charset="0"/>
              </a:rPr>
              <a:t>Situación personal y familiar</a:t>
            </a:r>
          </a:p>
          <a:p>
            <a:pPr>
              <a:buFont typeface="Wingdings" pitchFamily="2" charset="2"/>
              <a:buChar char="ü"/>
            </a:pPr>
            <a:r>
              <a:rPr lang="es-ES" sz="2000" dirty="0" smtClean="0">
                <a:latin typeface="Calibri" pitchFamily="34" charset="0"/>
              </a:rPr>
              <a:t>Moralidad</a:t>
            </a:r>
          </a:p>
          <a:p>
            <a:pPr>
              <a:buFont typeface="Wingdings" pitchFamily="2" charset="2"/>
              <a:buChar char="ü"/>
            </a:pPr>
            <a:r>
              <a:rPr lang="es-ES" sz="2000" dirty="0" smtClean="0">
                <a:latin typeface="Calibri" pitchFamily="34" charset="0"/>
              </a:rPr>
              <a:t>Antecedentes personales</a:t>
            </a:r>
            <a:endParaRPr lang="es-ES" sz="2000" dirty="0">
              <a:latin typeface="Calibri" pitchFamily="34" charset="0"/>
            </a:endParaRPr>
          </a:p>
        </p:txBody>
      </p:sp>
      <p:pic>
        <p:nvPicPr>
          <p:cNvPr id="2050" name="Picture 2"/>
          <p:cNvPicPr>
            <a:picLocks noChangeAspect="1" noChangeArrowheads="1"/>
          </p:cNvPicPr>
          <p:nvPr/>
        </p:nvPicPr>
        <p:blipFill>
          <a:blip r:embed="rId2" cstate="print"/>
          <a:srcRect/>
          <a:stretch>
            <a:fillRect/>
          </a:stretch>
        </p:blipFill>
        <p:spPr bwMode="auto">
          <a:xfrm>
            <a:off x="5711627" y="3119772"/>
            <a:ext cx="3432373" cy="3738228"/>
          </a:xfrm>
          <a:prstGeom prst="rect">
            <a:avLst/>
          </a:prstGeom>
          <a:noFill/>
          <a:ln w="9525">
            <a:noFill/>
            <a:miter lim="800000"/>
            <a:headEnd/>
            <a:tailEnd/>
          </a:ln>
          <a:effectLst/>
        </p:spPr>
      </p:pic>
      <p:pic>
        <p:nvPicPr>
          <p:cNvPr id="6"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844824"/>
            <a:ext cx="8424936" cy="1368152"/>
          </a:xfrm>
          <a:solidFill>
            <a:schemeClr val="accent3">
              <a:lumMod val="20000"/>
              <a:lumOff val="80000"/>
            </a:schemeClr>
          </a:solidFill>
        </p:spPr>
        <p:txBody>
          <a:bodyPr>
            <a:normAutofit fontScale="62500" lnSpcReduction="20000"/>
          </a:bodyPr>
          <a:lstStyle/>
          <a:p>
            <a:pPr>
              <a:buFont typeface="Wingdings" pitchFamily="2" charset="2"/>
              <a:buChar char="q"/>
            </a:pPr>
            <a:r>
              <a:rPr lang="es-ES" sz="2200" b="1" dirty="0" smtClean="0">
                <a:latin typeface="Calibri" pitchFamily="34" charset="0"/>
              </a:rPr>
              <a:t> </a:t>
            </a:r>
            <a:r>
              <a:rPr lang="es-ES" sz="3400" b="1" dirty="0" smtClean="0">
                <a:latin typeface="Calibri" pitchFamily="34" charset="0"/>
              </a:rPr>
              <a:t>Riesgo Moral. </a:t>
            </a:r>
            <a:r>
              <a:rPr lang="es-ES" sz="3400" dirty="0" smtClean="0">
                <a:latin typeface="Calibri" pitchFamily="34" charset="0"/>
              </a:rPr>
              <a:t>Existe el denominado riesgo moral cuando partiendo de un riesgo </a:t>
            </a:r>
            <a:r>
              <a:rPr lang="es-ES" sz="3800" dirty="0" smtClean="0">
                <a:latin typeface="Calibri" pitchFamily="34" charset="0"/>
              </a:rPr>
              <a:t>subjetivo</a:t>
            </a:r>
            <a:r>
              <a:rPr lang="es-ES" sz="3400" dirty="0" smtClean="0">
                <a:latin typeface="Calibri" pitchFamily="34" charset="0"/>
              </a:rPr>
              <a:t>, la intención principal del solicitante al contratar el seguro es la de obtener un lucro indebido a costa de la aseguradora.</a:t>
            </a:r>
          </a:p>
          <a:p>
            <a:pPr>
              <a:buNone/>
            </a:pPr>
            <a:endParaRPr lang="es-ES" sz="2200" dirty="0" smtClean="0">
              <a:latin typeface="Calibri" pitchFamily="34" charset="0"/>
            </a:endParaRPr>
          </a:p>
          <a:p>
            <a:pPr>
              <a:buNone/>
            </a:pPr>
            <a:r>
              <a:rPr lang="es-ES" sz="2200" dirty="0" smtClean="0">
                <a:latin typeface="Calibri" pitchFamily="34" charset="0"/>
              </a:rPr>
              <a:t>	</a:t>
            </a:r>
          </a:p>
          <a:p>
            <a:endParaRPr lang="es-ES" dirty="0"/>
          </a:p>
        </p:txBody>
      </p:sp>
      <p:sp>
        <p:nvSpPr>
          <p:cNvPr id="5" name="4 CuadroTexto"/>
          <p:cNvSpPr txBox="1"/>
          <p:nvPr/>
        </p:nvSpPr>
        <p:spPr>
          <a:xfrm>
            <a:off x="539552" y="3717032"/>
            <a:ext cx="5328592" cy="1477328"/>
          </a:xfrm>
          <a:prstGeom prst="rect">
            <a:avLst/>
          </a:prstGeom>
          <a:solidFill>
            <a:schemeClr val="accent2">
              <a:lumMod val="20000"/>
              <a:lumOff val="80000"/>
            </a:schemeClr>
          </a:solidFill>
        </p:spPr>
        <p:txBody>
          <a:bodyPr wrap="square" rtlCol="0">
            <a:spAutoFit/>
          </a:bodyPr>
          <a:lstStyle/>
          <a:p>
            <a:r>
              <a:rPr lang="es-ES" dirty="0" smtClean="0">
                <a:latin typeface="Calibri" pitchFamily="34" charset="0"/>
              </a:rPr>
              <a:t>En este caso la actitud del solicitante comporta la ocultación de datos esenciales para la valoración y aceptación del seguro, con el único objetivo de beneficiarse ilícitamente con la prestación prevista en el contrato.</a:t>
            </a:r>
            <a:endParaRPr lang="es-ES" dirty="0"/>
          </a:p>
        </p:txBody>
      </p:sp>
      <p:sp>
        <p:nvSpPr>
          <p:cNvPr id="6" name="5 CuadroTexto"/>
          <p:cNvSpPr txBox="1"/>
          <p:nvPr/>
        </p:nvSpPr>
        <p:spPr>
          <a:xfrm>
            <a:off x="2339752" y="980728"/>
            <a:ext cx="5112568" cy="861774"/>
          </a:xfrm>
          <a:prstGeom prst="rect">
            <a:avLst/>
          </a:prstGeom>
          <a:noFill/>
        </p:spPr>
        <p:txBody>
          <a:bodyPr wrap="square" rtlCol="0">
            <a:spAutoFit/>
          </a:bodyPr>
          <a:lstStyle/>
          <a:p>
            <a:r>
              <a:rPr lang="es-ES" sz="3200" dirty="0" smtClean="0">
                <a:latin typeface="+mj-lt"/>
              </a:rPr>
              <a:t>Factores de Riesgo</a:t>
            </a:r>
          </a:p>
          <a:p>
            <a:endParaRPr lang="es-ES" dirty="0"/>
          </a:p>
        </p:txBody>
      </p:sp>
      <p:pic>
        <p:nvPicPr>
          <p:cNvPr id="7" name="Picture 2"/>
          <p:cNvPicPr>
            <a:picLocks noChangeAspect="1" noChangeArrowheads="1"/>
          </p:cNvPicPr>
          <p:nvPr/>
        </p:nvPicPr>
        <p:blipFill>
          <a:blip r:embed="rId2" cstate="print"/>
          <a:srcRect/>
          <a:stretch>
            <a:fillRect/>
          </a:stretch>
        </p:blipFill>
        <p:spPr bwMode="auto">
          <a:xfrm>
            <a:off x="6303565" y="3762322"/>
            <a:ext cx="2840435" cy="3095678"/>
          </a:xfrm>
          <a:prstGeom prst="rect">
            <a:avLst/>
          </a:prstGeom>
          <a:noFill/>
          <a:ln w="9525">
            <a:noFill/>
            <a:miter lim="800000"/>
            <a:headEnd/>
            <a:tailEnd/>
          </a:ln>
          <a:effectLst/>
        </p:spPr>
      </p:pic>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395536" y="2060848"/>
            <a:ext cx="7859216" cy="1251584"/>
          </a:xfrm>
          <a:solidFill>
            <a:schemeClr val="accent3">
              <a:lumMod val="20000"/>
              <a:lumOff val="80000"/>
            </a:schemeClr>
          </a:solidFill>
        </p:spPr>
        <p:txBody>
          <a:bodyPr>
            <a:normAutofit fontScale="25000" lnSpcReduction="20000"/>
          </a:bodyPr>
          <a:lstStyle/>
          <a:p>
            <a:pPr>
              <a:buFont typeface="Wingdings" pitchFamily="2" charset="2"/>
              <a:buChar char="q"/>
            </a:pPr>
            <a:endParaRPr lang="es-ES" sz="3800" dirty="0" smtClean="0">
              <a:latin typeface="Calibri" pitchFamily="34" charset="0"/>
            </a:endParaRPr>
          </a:p>
          <a:p>
            <a:pPr algn="just">
              <a:buFont typeface="Wingdings" pitchFamily="2" charset="2"/>
              <a:buChar char="q"/>
            </a:pPr>
            <a:r>
              <a:rPr lang="es-ES" sz="8000" b="1" dirty="0" smtClean="0">
                <a:latin typeface="Calibri" pitchFamily="34" charset="0"/>
              </a:rPr>
              <a:t>Riesgo Financiero</a:t>
            </a:r>
            <a:r>
              <a:rPr lang="es-ES" sz="8000" dirty="0" smtClean="0">
                <a:latin typeface="Calibri" pitchFamily="34" charset="0"/>
              </a:rPr>
              <a:t>. Este riesgo  va asociado a la solicitud de contratación de capitales muy elevados, de forma señalada por encima de la media del mercado.</a:t>
            </a:r>
          </a:p>
          <a:p>
            <a:pPr>
              <a:buNone/>
            </a:pPr>
            <a:r>
              <a:rPr lang="es-ES" sz="8000" dirty="0" smtClean="0">
                <a:latin typeface="Calibri" pitchFamily="34" charset="0"/>
              </a:rPr>
              <a:t>	</a:t>
            </a:r>
          </a:p>
          <a:p>
            <a:endParaRPr lang="es-ES" sz="6700" dirty="0"/>
          </a:p>
        </p:txBody>
      </p:sp>
      <p:sp>
        <p:nvSpPr>
          <p:cNvPr id="5" name="4 CuadroTexto"/>
          <p:cNvSpPr txBox="1"/>
          <p:nvPr/>
        </p:nvSpPr>
        <p:spPr>
          <a:xfrm>
            <a:off x="2915816" y="1268761"/>
            <a:ext cx="4608512" cy="707886"/>
          </a:xfrm>
          <a:prstGeom prst="rect">
            <a:avLst/>
          </a:prstGeom>
          <a:noFill/>
        </p:spPr>
        <p:txBody>
          <a:bodyPr wrap="square" rtlCol="0">
            <a:spAutoFit/>
          </a:bodyPr>
          <a:lstStyle/>
          <a:p>
            <a:r>
              <a:rPr lang="es-ES" sz="4000" dirty="0" smtClean="0">
                <a:latin typeface="+mj-lt"/>
              </a:rPr>
              <a:t>Factores de Riesgo</a:t>
            </a:r>
            <a:endParaRPr lang="es-ES" sz="4000" dirty="0">
              <a:latin typeface="+mj-lt"/>
            </a:endParaRPr>
          </a:p>
        </p:txBody>
      </p:sp>
      <p:sp>
        <p:nvSpPr>
          <p:cNvPr id="6" name="5 CuadroTexto"/>
          <p:cNvSpPr txBox="1"/>
          <p:nvPr/>
        </p:nvSpPr>
        <p:spPr>
          <a:xfrm>
            <a:off x="467544" y="4077072"/>
            <a:ext cx="5328592" cy="1631216"/>
          </a:xfrm>
          <a:prstGeom prst="rect">
            <a:avLst/>
          </a:prstGeom>
          <a:solidFill>
            <a:schemeClr val="accent2">
              <a:lumMod val="20000"/>
              <a:lumOff val="80000"/>
            </a:schemeClr>
          </a:solidFill>
        </p:spPr>
        <p:txBody>
          <a:bodyPr wrap="square" rtlCol="0">
            <a:spAutoFit/>
          </a:bodyPr>
          <a:lstStyle/>
          <a:p>
            <a:r>
              <a:rPr lang="es-ES" sz="2000" dirty="0" smtClean="0">
                <a:latin typeface="Calibri" pitchFamily="34" charset="0"/>
              </a:rPr>
              <a:t>Este riesgo relaciona sumas aseguradas elevadas y siniestralidad, por la mayor exposición de estos asegurados a determinados riesgos por la práctica de deportes de aventura y otras actividades peligrosas.</a:t>
            </a:r>
            <a:endParaRPr lang="es-ES" sz="2000" dirty="0"/>
          </a:p>
        </p:txBody>
      </p:sp>
      <p:pic>
        <p:nvPicPr>
          <p:cNvPr id="7" name="Picture 2"/>
          <p:cNvPicPr>
            <a:picLocks noChangeAspect="1" noChangeArrowheads="1"/>
          </p:cNvPicPr>
          <p:nvPr/>
        </p:nvPicPr>
        <p:blipFill>
          <a:blip r:embed="rId2" cstate="print"/>
          <a:srcRect/>
          <a:stretch>
            <a:fillRect/>
          </a:stretch>
        </p:blipFill>
        <p:spPr bwMode="auto">
          <a:xfrm>
            <a:off x="6303565" y="3762322"/>
            <a:ext cx="2840435" cy="3095678"/>
          </a:xfrm>
          <a:prstGeom prst="rect">
            <a:avLst/>
          </a:prstGeom>
          <a:noFill/>
          <a:ln w="9525">
            <a:noFill/>
            <a:miter lim="800000"/>
            <a:headEnd/>
            <a:tailEnd/>
          </a:ln>
          <a:effectLst/>
        </p:spPr>
      </p:pic>
      <p:pic>
        <p:nvPicPr>
          <p:cNvPr id="8" name="Imagen 15" descr="JPG LOGO CMSAB POSITIVO"/>
          <p:cNvPicPr>
            <a:picLocks noChangeAspect="1" noChangeArrowheads="1"/>
          </p:cNvPicPr>
          <p:nvPr/>
        </p:nvPicPr>
        <p:blipFill>
          <a:blip r:embed="rId3" cstate="print"/>
          <a:srcRect/>
          <a:stretch>
            <a:fillRect/>
          </a:stretch>
        </p:blipFill>
        <p:spPr bwMode="auto">
          <a:xfrm>
            <a:off x="0" y="0"/>
            <a:ext cx="3183738" cy="69269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o">
  <a:themeElements>
    <a:clrScheme name="Urbano">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o">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o">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2139</TotalTime>
  <Words>2505</Words>
  <Application>Microsoft Office PowerPoint</Application>
  <PresentationFormat>Presentación en pantalla (4:3)</PresentationFormat>
  <Paragraphs>258</Paragraphs>
  <Slides>44</Slides>
  <Notes>3</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44</vt:i4>
      </vt:variant>
    </vt:vector>
  </HeadingPairs>
  <TitlesOfParts>
    <vt:vector size="46" baseType="lpstr">
      <vt:lpstr>Urbano</vt:lpstr>
      <vt:lpstr>Diapositiva de think-cell</vt:lpstr>
      <vt:lpstr>El Seguro de Accidentes</vt:lpstr>
      <vt:lpstr> </vt:lpstr>
      <vt:lpstr>Definición de Accidente:</vt:lpstr>
      <vt:lpstr>Factores de Riesgo</vt:lpstr>
      <vt:lpstr>Factores de Riesgo</vt:lpstr>
      <vt:lpstr>Diapositiva 6</vt:lpstr>
      <vt:lpstr>Diapositiva 7</vt:lpstr>
      <vt:lpstr>Diapositiva 8</vt:lpstr>
      <vt:lpstr>Diapositiva 9</vt:lpstr>
      <vt:lpstr>Diapositiva 10</vt:lpstr>
      <vt:lpstr>Diapositiva 11</vt:lpstr>
      <vt:lpstr>Interés asegurable</vt:lpstr>
      <vt:lpstr>Daños a las personas – Consorcio de Compensación de Seguros</vt:lpstr>
      <vt:lpstr>Registro de seguros de Fallecimiento</vt:lpstr>
      <vt:lpstr>Seguro de Accidentes</vt:lpstr>
      <vt:lpstr>Seguro de Accidentes</vt:lpstr>
      <vt:lpstr>Seguro de Accidentes –  Baremo Invalidez permanente  </vt:lpstr>
      <vt:lpstr> Baremo Invalidez permanente con fórmula progresiva  </vt:lpstr>
      <vt:lpstr> Normas para la valoración de la Invalidez permanente  </vt:lpstr>
      <vt:lpstr>Seguro de Accidentes</vt:lpstr>
      <vt:lpstr>Seguro de Accidentes</vt:lpstr>
      <vt:lpstr>Seguro de Accidentes</vt:lpstr>
      <vt:lpstr>Tipos de seguros de accidentes</vt:lpstr>
      <vt:lpstr>Accidente Individual</vt:lpstr>
      <vt:lpstr>Diapositiva 25</vt:lpstr>
      <vt:lpstr>Accidentes Individual</vt:lpstr>
      <vt:lpstr>Accidentes Individual</vt:lpstr>
      <vt:lpstr>Accidentes Colectivos</vt:lpstr>
      <vt:lpstr>Accidentes Colectivos</vt:lpstr>
      <vt:lpstr>Accidentes Colectivos</vt:lpstr>
      <vt:lpstr>REAL DECRETO 849/1993, de 4 de junio por el que se determina las prestaciones mínimas del Seguro Obligatorio Deportivo.</vt:lpstr>
      <vt:lpstr>Prestaciones mínimas del Seguro Obligatorio Deportivo.</vt:lpstr>
      <vt:lpstr>Cálculo de la prima BURNING COST</vt:lpstr>
      <vt:lpstr>Accidentes de Convenio</vt:lpstr>
      <vt:lpstr>Accidentes de Convenio</vt:lpstr>
      <vt:lpstr>Accidentes de Convenio</vt:lpstr>
      <vt:lpstr>Accidente de Trabajo</vt:lpstr>
      <vt:lpstr> Evolución del Seguro de Accidentes </vt:lpstr>
      <vt:lpstr>Diapositiva 39</vt:lpstr>
      <vt:lpstr>Diapositiva 40</vt:lpstr>
      <vt:lpstr>Ranking de Accidentes        Enero a Diciembre 2015 </vt:lpstr>
      <vt:lpstr>ACCIDENTES. CUOTA DE MERCADO POR CANALES (Datos 2014 -% primas)</vt:lpstr>
      <vt:lpstr>Evolución del Seguro de Accidentes</vt:lpstr>
      <vt:lpstr>Diapositiva 44</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Seguro de Accidentes en España</dc:title>
  <dc:creator>E50910</dc:creator>
  <cp:lastModifiedBy>mpb1np</cp:lastModifiedBy>
  <cp:revision>185</cp:revision>
  <dcterms:created xsi:type="dcterms:W3CDTF">2016-02-17T10:07:55Z</dcterms:created>
  <dcterms:modified xsi:type="dcterms:W3CDTF">2016-06-15T16:16:38Z</dcterms:modified>
</cp:coreProperties>
</file>